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59" r:id="rId4"/>
    <p:sldId id="274" r:id="rId5"/>
    <p:sldId id="272" r:id="rId6"/>
    <p:sldId id="271" r:id="rId7"/>
    <p:sldId id="264" r:id="rId8"/>
    <p:sldId id="270" r:id="rId9"/>
    <p:sldId id="265" r:id="rId10"/>
    <p:sldId id="267" r:id="rId11"/>
    <p:sldId id="277" r:id="rId12"/>
    <p:sldId id="261" r:id="rId13"/>
    <p:sldId id="275" r:id="rId14"/>
    <p:sldId id="273" r:id="rId15"/>
    <p:sldId id="276"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48" autoAdjust="0"/>
    <p:restoredTop sz="92626" autoAdjust="0"/>
  </p:normalViewPr>
  <p:slideViewPr>
    <p:cSldViewPr snapToGrid="0">
      <p:cViewPr varScale="1">
        <p:scale>
          <a:sx n="110" d="100"/>
          <a:sy n="110" d="100"/>
        </p:scale>
        <p:origin x="108"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813E5-5B81-43FB-ADDA-BD0C883591C0}" type="datetimeFigureOut">
              <a:rPr kumimoji="1" lang="ja-JP" altLang="en-US" smtClean="0"/>
              <a:t>2026/2/6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926F2-A1C8-432B-AD11-738B65F71BD6}" type="slidenum">
              <a:rPr kumimoji="1" lang="ja-JP" altLang="en-US" smtClean="0"/>
              <a:t>‹#›</a:t>
            </a:fld>
            <a:endParaRPr kumimoji="1" lang="ja-JP" altLang="en-US"/>
          </a:p>
        </p:txBody>
      </p:sp>
    </p:spTree>
    <p:extLst>
      <p:ext uri="{BB962C8B-B14F-4D97-AF65-F5344CB8AC3E}">
        <p14:creationId xmlns:p14="http://schemas.microsoft.com/office/powerpoint/2010/main" val="42212655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dirty="0">
                <a:solidFill>
                  <a:schemeClr val="tx1"/>
                </a:solidFill>
                <a:effectLst/>
                <a:latin typeface="+mn-lt"/>
                <a:ea typeface="+mn-ea"/>
                <a:cs typeface="+mn-cs"/>
              </a:rPr>
              <a:t>特別な設備やマーカーを新たに設置する必要がなく、既存の建物環境をそのまま利用できる点を特徴とする</a:t>
            </a:r>
          </a:p>
          <a:p>
            <a:endParaRPr kumimoji="1" lang="ja-JP" altLang="en-US" dirty="0"/>
          </a:p>
        </p:txBody>
      </p:sp>
      <p:sp>
        <p:nvSpPr>
          <p:cNvPr id="4" name="スライド番号プレースホルダー 3"/>
          <p:cNvSpPr>
            <a:spLocks noGrp="1"/>
          </p:cNvSpPr>
          <p:nvPr>
            <p:ph type="sldNum" sz="quarter" idx="5"/>
          </p:nvPr>
        </p:nvSpPr>
        <p:spPr/>
        <p:txBody>
          <a:bodyPr/>
          <a:lstStyle/>
          <a:p>
            <a:fld id="{D96926F2-A1C8-432B-AD11-738B65F71BD6}" type="slidenum">
              <a:rPr kumimoji="1" lang="ja-JP" altLang="en-US" smtClean="0"/>
              <a:t>3</a:t>
            </a:fld>
            <a:endParaRPr kumimoji="1" lang="ja-JP" altLang="en-US"/>
          </a:p>
        </p:txBody>
      </p:sp>
    </p:spTree>
    <p:extLst>
      <p:ext uri="{BB962C8B-B14F-4D97-AF65-F5344CB8AC3E}">
        <p14:creationId xmlns:p14="http://schemas.microsoft.com/office/powerpoint/2010/main" val="386744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96926F2-A1C8-432B-AD11-738B65F71BD6}" type="slidenum">
              <a:rPr kumimoji="1" lang="ja-JP" altLang="en-US" smtClean="0"/>
              <a:t>14</a:t>
            </a:fld>
            <a:endParaRPr kumimoji="1" lang="ja-JP" altLang="en-US"/>
          </a:p>
        </p:txBody>
      </p:sp>
    </p:spTree>
    <p:extLst>
      <p:ext uri="{BB962C8B-B14F-4D97-AF65-F5344CB8AC3E}">
        <p14:creationId xmlns:p14="http://schemas.microsoft.com/office/powerpoint/2010/main" val="419550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96926F2-A1C8-432B-AD11-738B65F71BD6}" type="slidenum">
              <a:rPr kumimoji="1" lang="ja-JP" altLang="en-US" smtClean="0"/>
              <a:t>15</a:t>
            </a:fld>
            <a:endParaRPr kumimoji="1" lang="ja-JP" altLang="en-US"/>
          </a:p>
        </p:txBody>
      </p:sp>
    </p:spTree>
    <p:extLst>
      <p:ext uri="{BB962C8B-B14F-4D97-AF65-F5344CB8AC3E}">
        <p14:creationId xmlns:p14="http://schemas.microsoft.com/office/powerpoint/2010/main" val="1989309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9BDC9-1420-FDE9-4D17-AB18F213698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DD397EB-931F-17F4-187E-9B0856F82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5361CC6-FF81-401D-F8AB-951B99D88826}"/>
              </a:ext>
            </a:extLst>
          </p:cNvPr>
          <p:cNvSpPr>
            <a:spLocks noGrp="1"/>
          </p:cNvSpPr>
          <p:nvPr>
            <p:ph type="dt" sz="half" idx="10"/>
          </p:nvPr>
        </p:nvSpPr>
        <p:spPr/>
        <p:txBody>
          <a:bodyPr/>
          <a:lstStyle/>
          <a:p>
            <a:fld id="{DE21A87C-2997-4187-A9F7-68213DA015F1}" type="datetime1">
              <a:rPr kumimoji="1" lang="ja-JP" altLang="en-US" smtClean="0"/>
              <a:t>2026/2/6</a:t>
            </a:fld>
            <a:endParaRPr kumimoji="1" lang="ja-JP" altLang="en-US"/>
          </a:p>
        </p:txBody>
      </p:sp>
      <p:sp>
        <p:nvSpPr>
          <p:cNvPr id="5" name="フッター プレースホルダー 4">
            <a:extLst>
              <a:ext uri="{FF2B5EF4-FFF2-40B4-BE49-F238E27FC236}">
                <a16:creationId xmlns:a16="http://schemas.microsoft.com/office/drawing/2014/main" id="{3ADB36E2-9E50-67C1-9DC5-0712346848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5850B14-30FC-1F30-81BB-D0C9647208D8}"/>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202851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994E58-E143-1E0E-5001-2FD00A2C719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7EF7844-2114-C10C-B92A-228CDFEA50F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C00344-C536-63E3-5708-29B0458D1856}"/>
              </a:ext>
            </a:extLst>
          </p:cNvPr>
          <p:cNvSpPr>
            <a:spLocks noGrp="1"/>
          </p:cNvSpPr>
          <p:nvPr>
            <p:ph type="dt" sz="half" idx="10"/>
          </p:nvPr>
        </p:nvSpPr>
        <p:spPr/>
        <p:txBody>
          <a:bodyPr/>
          <a:lstStyle/>
          <a:p>
            <a:fld id="{7A4EFFC1-D576-45C6-8B8F-62CAF0F150FE}" type="datetime1">
              <a:rPr kumimoji="1" lang="ja-JP" altLang="en-US" smtClean="0"/>
              <a:t>2026/2/6</a:t>
            </a:fld>
            <a:endParaRPr kumimoji="1" lang="ja-JP" altLang="en-US"/>
          </a:p>
        </p:txBody>
      </p:sp>
      <p:sp>
        <p:nvSpPr>
          <p:cNvPr id="5" name="フッター プレースホルダー 4">
            <a:extLst>
              <a:ext uri="{FF2B5EF4-FFF2-40B4-BE49-F238E27FC236}">
                <a16:creationId xmlns:a16="http://schemas.microsoft.com/office/drawing/2014/main" id="{FE858392-F41C-63F6-7C61-BD0ADD3869C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EE4741-8F97-358B-A170-FA3C6A091AAA}"/>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479160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4DF1664-2E2F-7B13-A950-1AAF9AB51C0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90C3C7A-37B8-E50B-C4D7-C7623C70C50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E13DA7-4987-A28C-E940-17A4CCCD8ADE}"/>
              </a:ext>
            </a:extLst>
          </p:cNvPr>
          <p:cNvSpPr>
            <a:spLocks noGrp="1"/>
          </p:cNvSpPr>
          <p:nvPr>
            <p:ph type="dt" sz="half" idx="10"/>
          </p:nvPr>
        </p:nvSpPr>
        <p:spPr/>
        <p:txBody>
          <a:bodyPr/>
          <a:lstStyle/>
          <a:p>
            <a:fld id="{E046950D-76A5-44DC-BC07-CC55723335EA}" type="datetime1">
              <a:rPr kumimoji="1" lang="ja-JP" altLang="en-US" smtClean="0"/>
              <a:t>2026/2/6</a:t>
            </a:fld>
            <a:endParaRPr kumimoji="1" lang="ja-JP" altLang="en-US"/>
          </a:p>
        </p:txBody>
      </p:sp>
      <p:sp>
        <p:nvSpPr>
          <p:cNvPr id="5" name="フッター プレースホルダー 4">
            <a:extLst>
              <a:ext uri="{FF2B5EF4-FFF2-40B4-BE49-F238E27FC236}">
                <a16:creationId xmlns:a16="http://schemas.microsoft.com/office/drawing/2014/main" id="{8469D2E8-D68A-9C89-4A54-2BFA7D99BE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75047FF-4CC4-F36D-3A00-0867BDB1BC5A}"/>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722683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AD1D8E-E71E-71C6-8D16-DDE01DC2D8B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6981FAA-95AA-02FD-7D39-CD3A79EC21A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8380AB9-878C-0E50-7D62-F35E8D260A9E}"/>
              </a:ext>
            </a:extLst>
          </p:cNvPr>
          <p:cNvSpPr>
            <a:spLocks noGrp="1"/>
          </p:cNvSpPr>
          <p:nvPr>
            <p:ph type="dt" sz="half" idx="10"/>
          </p:nvPr>
        </p:nvSpPr>
        <p:spPr/>
        <p:txBody>
          <a:bodyPr/>
          <a:lstStyle/>
          <a:p>
            <a:fld id="{C95A90C7-8775-4258-9A76-DDA71F6255EA}" type="datetime1">
              <a:rPr kumimoji="1" lang="ja-JP" altLang="en-US" smtClean="0"/>
              <a:t>2026/2/6</a:t>
            </a:fld>
            <a:endParaRPr kumimoji="1" lang="ja-JP" altLang="en-US"/>
          </a:p>
        </p:txBody>
      </p:sp>
      <p:sp>
        <p:nvSpPr>
          <p:cNvPr id="5" name="フッター プレースホルダー 4">
            <a:extLst>
              <a:ext uri="{FF2B5EF4-FFF2-40B4-BE49-F238E27FC236}">
                <a16:creationId xmlns:a16="http://schemas.microsoft.com/office/drawing/2014/main" id="{47D58EF0-AAAE-951C-CEFC-D4921BF9D0F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E38FF9-68C5-6333-75E5-BA777780DC90}"/>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82033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7026FD-2F97-2A8D-713F-C545D400697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3EE6B9-1E18-85CA-93F7-453B63A2EF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E752FD-6065-FCD1-41BA-AEB6FFCB24B9}"/>
              </a:ext>
            </a:extLst>
          </p:cNvPr>
          <p:cNvSpPr>
            <a:spLocks noGrp="1"/>
          </p:cNvSpPr>
          <p:nvPr>
            <p:ph type="dt" sz="half" idx="10"/>
          </p:nvPr>
        </p:nvSpPr>
        <p:spPr/>
        <p:txBody>
          <a:bodyPr/>
          <a:lstStyle/>
          <a:p>
            <a:fld id="{61C9B2C6-2435-401A-B22A-D397A3DC7168}" type="datetime1">
              <a:rPr kumimoji="1" lang="ja-JP" altLang="en-US" smtClean="0"/>
              <a:t>2026/2/6</a:t>
            </a:fld>
            <a:endParaRPr kumimoji="1" lang="ja-JP" altLang="en-US"/>
          </a:p>
        </p:txBody>
      </p:sp>
      <p:sp>
        <p:nvSpPr>
          <p:cNvPr id="5" name="フッター プレースホルダー 4">
            <a:extLst>
              <a:ext uri="{FF2B5EF4-FFF2-40B4-BE49-F238E27FC236}">
                <a16:creationId xmlns:a16="http://schemas.microsoft.com/office/drawing/2014/main" id="{D9AB6D90-7D87-17A0-06D9-31D01DE9D8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EDC8C81-2570-4278-D916-A4224B360F2E}"/>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46510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B68B-6AC3-C2C2-CFDF-E40B07C6177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CA88FA-EDB3-F879-34AE-2B7E23012E6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EF06F8B-9BD2-493C-996B-3E0D82F894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50DD2B5-6C78-9A64-ECF3-5F11B330364F}"/>
              </a:ext>
            </a:extLst>
          </p:cNvPr>
          <p:cNvSpPr>
            <a:spLocks noGrp="1"/>
          </p:cNvSpPr>
          <p:nvPr>
            <p:ph type="dt" sz="half" idx="10"/>
          </p:nvPr>
        </p:nvSpPr>
        <p:spPr/>
        <p:txBody>
          <a:bodyPr/>
          <a:lstStyle/>
          <a:p>
            <a:fld id="{F1B73CB2-3FF3-45D5-BDAB-D298AF1A2F39}" type="datetime1">
              <a:rPr kumimoji="1" lang="ja-JP" altLang="en-US" smtClean="0"/>
              <a:t>2026/2/6</a:t>
            </a:fld>
            <a:endParaRPr kumimoji="1" lang="ja-JP" altLang="en-US"/>
          </a:p>
        </p:txBody>
      </p:sp>
      <p:sp>
        <p:nvSpPr>
          <p:cNvPr id="6" name="フッター プレースホルダー 5">
            <a:extLst>
              <a:ext uri="{FF2B5EF4-FFF2-40B4-BE49-F238E27FC236}">
                <a16:creationId xmlns:a16="http://schemas.microsoft.com/office/drawing/2014/main" id="{44C4D6A9-89E0-003F-F440-820462E0D3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A562739-B0E2-FFFC-DBFE-578DF2F09D68}"/>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1441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713139-5695-BE49-5FEA-AD32F7444F5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2FF4132-78A4-7759-A416-9F61BAC9B8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3E6F512-3A80-E7B2-3823-CBF70D6C254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C984C80-7501-74FA-E3CF-16FBB87D2D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25EB15D-DD1E-BA62-AB34-E2A0BD3DE4E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AA99E8F-602E-CCFE-A75A-16DD3088C241}"/>
              </a:ext>
            </a:extLst>
          </p:cNvPr>
          <p:cNvSpPr>
            <a:spLocks noGrp="1"/>
          </p:cNvSpPr>
          <p:nvPr>
            <p:ph type="dt" sz="half" idx="10"/>
          </p:nvPr>
        </p:nvSpPr>
        <p:spPr/>
        <p:txBody>
          <a:bodyPr/>
          <a:lstStyle/>
          <a:p>
            <a:fld id="{3359A558-69C8-41C3-A58A-D4E23C7FF237}" type="datetime1">
              <a:rPr kumimoji="1" lang="ja-JP" altLang="en-US" smtClean="0"/>
              <a:t>2026/2/6</a:t>
            </a:fld>
            <a:endParaRPr kumimoji="1" lang="ja-JP" altLang="en-US"/>
          </a:p>
        </p:txBody>
      </p:sp>
      <p:sp>
        <p:nvSpPr>
          <p:cNvPr id="8" name="フッター プレースホルダー 7">
            <a:extLst>
              <a:ext uri="{FF2B5EF4-FFF2-40B4-BE49-F238E27FC236}">
                <a16:creationId xmlns:a16="http://schemas.microsoft.com/office/drawing/2014/main" id="{77050280-49B8-C3A9-E6B0-BC140268F03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929FBA1-EF67-C1FA-B9E2-8586E5F2D639}"/>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65302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61756C-2501-8A6B-5B08-7B862FA659A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CD7E52C-D0D9-705D-BA1E-D9D2A9E32035}"/>
              </a:ext>
            </a:extLst>
          </p:cNvPr>
          <p:cNvSpPr>
            <a:spLocks noGrp="1"/>
          </p:cNvSpPr>
          <p:nvPr>
            <p:ph type="dt" sz="half" idx="10"/>
          </p:nvPr>
        </p:nvSpPr>
        <p:spPr/>
        <p:txBody>
          <a:bodyPr/>
          <a:lstStyle/>
          <a:p>
            <a:fld id="{35209CB0-FBFF-49F0-8A48-97C033739618}" type="datetime1">
              <a:rPr kumimoji="1" lang="ja-JP" altLang="en-US" smtClean="0"/>
              <a:t>2026/2/6</a:t>
            </a:fld>
            <a:endParaRPr kumimoji="1" lang="ja-JP" altLang="en-US"/>
          </a:p>
        </p:txBody>
      </p:sp>
      <p:sp>
        <p:nvSpPr>
          <p:cNvPr id="4" name="フッター プレースホルダー 3">
            <a:extLst>
              <a:ext uri="{FF2B5EF4-FFF2-40B4-BE49-F238E27FC236}">
                <a16:creationId xmlns:a16="http://schemas.microsoft.com/office/drawing/2014/main" id="{7C4BB2CD-2ECA-FEC8-A040-0603BE1BA47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63FE241-68BC-03C5-9967-C0FE8A3B2C52}"/>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196860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F2506C1-037A-8DD7-2051-E986D4DE999E}"/>
              </a:ext>
            </a:extLst>
          </p:cNvPr>
          <p:cNvSpPr>
            <a:spLocks noGrp="1"/>
          </p:cNvSpPr>
          <p:nvPr>
            <p:ph type="dt" sz="half" idx="10"/>
          </p:nvPr>
        </p:nvSpPr>
        <p:spPr/>
        <p:txBody>
          <a:bodyPr/>
          <a:lstStyle/>
          <a:p>
            <a:fld id="{C58F12A7-23E0-445E-B8DD-543567C002FC}" type="datetime1">
              <a:rPr kumimoji="1" lang="ja-JP" altLang="en-US" smtClean="0"/>
              <a:t>2026/2/6</a:t>
            </a:fld>
            <a:endParaRPr kumimoji="1" lang="ja-JP" altLang="en-US"/>
          </a:p>
        </p:txBody>
      </p:sp>
      <p:sp>
        <p:nvSpPr>
          <p:cNvPr id="3" name="フッター プレースホルダー 2">
            <a:extLst>
              <a:ext uri="{FF2B5EF4-FFF2-40B4-BE49-F238E27FC236}">
                <a16:creationId xmlns:a16="http://schemas.microsoft.com/office/drawing/2014/main" id="{23202F84-E215-C866-8316-131D93E1AB1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1A39913-DD86-853F-0028-E6C549536C85}"/>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3018770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D3468E-ED54-1B8F-B79D-13BCF1921B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3DF5A42-02D0-2654-A03F-5CFECEDA55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5BEDB8D-E529-2AA6-2026-5B5890641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D074827-4B83-F798-18B0-A921E78C6175}"/>
              </a:ext>
            </a:extLst>
          </p:cNvPr>
          <p:cNvSpPr>
            <a:spLocks noGrp="1"/>
          </p:cNvSpPr>
          <p:nvPr>
            <p:ph type="dt" sz="half" idx="10"/>
          </p:nvPr>
        </p:nvSpPr>
        <p:spPr/>
        <p:txBody>
          <a:bodyPr/>
          <a:lstStyle/>
          <a:p>
            <a:fld id="{40DEF4DC-B8B3-4715-A4CC-FE5F1220A6AA}" type="datetime1">
              <a:rPr kumimoji="1" lang="ja-JP" altLang="en-US" smtClean="0"/>
              <a:t>2026/2/6</a:t>
            </a:fld>
            <a:endParaRPr kumimoji="1" lang="ja-JP" altLang="en-US"/>
          </a:p>
        </p:txBody>
      </p:sp>
      <p:sp>
        <p:nvSpPr>
          <p:cNvPr id="6" name="フッター プレースホルダー 5">
            <a:extLst>
              <a:ext uri="{FF2B5EF4-FFF2-40B4-BE49-F238E27FC236}">
                <a16:creationId xmlns:a16="http://schemas.microsoft.com/office/drawing/2014/main" id="{B4AD2F6C-182B-96D5-A1F9-834B62B035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687CBA8-561A-D8CD-9EE1-BE9824CEB943}"/>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2544882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3A2C4-C4F8-2D08-4A3E-AC018D95B08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BFECFB0-BC35-DC10-FAB6-F877F7747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6C7B6F27-60D6-7657-B4A9-2C9D9CDCD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3E4B526-C0B1-1FCD-C1B1-3F7B2D550C2D}"/>
              </a:ext>
            </a:extLst>
          </p:cNvPr>
          <p:cNvSpPr>
            <a:spLocks noGrp="1"/>
          </p:cNvSpPr>
          <p:nvPr>
            <p:ph type="dt" sz="half" idx="10"/>
          </p:nvPr>
        </p:nvSpPr>
        <p:spPr/>
        <p:txBody>
          <a:bodyPr/>
          <a:lstStyle/>
          <a:p>
            <a:fld id="{02C517A0-7893-4748-A69B-0EADD3D6CC00}" type="datetime1">
              <a:rPr kumimoji="1" lang="ja-JP" altLang="en-US" smtClean="0"/>
              <a:t>2026/2/6</a:t>
            </a:fld>
            <a:endParaRPr kumimoji="1" lang="ja-JP" altLang="en-US"/>
          </a:p>
        </p:txBody>
      </p:sp>
      <p:sp>
        <p:nvSpPr>
          <p:cNvPr id="6" name="フッター プレースホルダー 5">
            <a:extLst>
              <a:ext uri="{FF2B5EF4-FFF2-40B4-BE49-F238E27FC236}">
                <a16:creationId xmlns:a16="http://schemas.microsoft.com/office/drawing/2014/main" id="{78BB9435-19F6-4223-277A-4F34BAAB2E8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A024CAC-3D06-A69B-937C-92DEB1421D51}"/>
              </a:ext>
            </a:extLst>
          </p:cNvPr>
          <p:cNvSpPr>
            <a:spLocks noGrp="1"/>
          </p:cNvSpPr>
          <p:nvPr>
            <p:ph type="sldNum" sz="quarter" idx="12"/>
          </p:nvPr>
        </p:nvSpPr>
        <p:spPr/>
        <p:txBody>
          <a:body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227163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B15FA95-643A-9680-60D8-34D66D15C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90A438-9749-FE48-9AF7-62E0B66770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835B41F-B191-82B3-C397-EF0CC3DD1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0A694-CC58-4982-B3F2-52501E11AC0C}" type="datetime1">
              <a:rPr kumimoji="1" lang="ja-JP" altLang="en-US" smtClean="0"/>
              <a:t>2026/2/6</a:t>
            </a:fld>
            <a:endParaRPr kumimoji="1" lang="ja-JP" altLang="en-US"/>
          </a:p>
        </p:txBody>
      </p:sp>
      <p:sp>
        <p:nvSpPr>
          <p:cNvPr id="5" name="フッター プレースホルダー 4">
            <a:extLst>
              <a:ext uri="{FF2B5EF4-FFF2-40B4-BE49-F238E27FC236}">
                <a16:creationId xmlns:a16="http://schemas.microsoft.com/office/drawing/2014/main" id="{DF2701E4-9074-A420-99DE-2FD7A587A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3BD6867-6DA6-A2BB-E468-E06FAD29A2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44D62-A6E4-4454-8ADC-32E37938FFF6}" type="slidenum">
              <a:rPr kumimoji="1" lang="ja-JP" altLang="en-US" smtClean="0"/>
              <a:t>‹#›</a:t>
            </a:fld>
            <a:endParaRPr kumimoji="1" lang="ja-JP" altLang="en-US"/>
          </a:p>
        </p:txBody>
      </p:sp>
    </p:spTree>
    <p:extLst>
      <p:ext uri="{BB962C8B-B14F-4D97-AF65-F5344CB8AC3E}">
        <p14:creationId xmlns:p14="http://schemas.microsoft.com/office/powerpoint/2010/main" val="262692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emf"/><Relationship Id="rId7" Type="http://schemas.openxmlformats.org/officeDocument/2006/relationships/image" Target="../media/image13.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ACFFF5C-9560-2FD5-A14E-AC605F99C0EF}"/>
              </a:ext>
            </a:extLst>
          </p:cNvPr>
          <p:cNvSpPr/>
          <p:nvPr/>
        </p:nvSpPr>
        <p:spPr>
          <a:xfrm>
            <a:off x="0" y="563120"/>
            <a:ext cx="12192000" cy="2865880"/>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8658CB84-C179-3083-6E47-20856EFDFCF9}"/>
              </a:ext>
            </a:extLst>
          </p:cNvPr>
          <p:cNvSpPr>
            <a:spLocks noGrp="1"/>
          </p:cNvSpPr>
          <p:nvPr>
            <p:ph type="ctrTitle"/>
          </p:nvPr>
        </p:nvSpPr>
        <p:spPr>
          <a:xfrm>
            <a:off x="157656" y="802260"/>
            <a:ext cx="11908220" cy="2387600"/>
          </a:xfrm>
        </p:spPr>
        <p:txBody>
          <a:bodyPr anchor="ctr">
            <a:noAutofit/>
          </a:bodyPr>
          <a:lstStyle/>
          <a:p>
            <a:r>
              <a:rPr lang="ja-JP" altLang="en-US" sz="4400" dirty="0">
                <a:solidFill>
                  <a:schemeClr val="bg1"/>
                </a:solidFill>
                <a:latin typeface="BIZ UDPゴシック" panose="020B0400000000000000" pitchFamily="50" charset="-128"/>
                <a:ea typeface="BIZ UDPゴシック" panose="020B0400000000000000" pitchFamily="50" charset="-128"/>
              </a:rPr>
              <a:t>ワイヤーフレームと全方位画像による</a:t>
            </a:r>
            <a:br>
              <a:rPr lang="en-US" altLang="ja-JP" sz="4400" dirty="0">
                <a:solidFill>
                  <a:schemeClr val="bg1"/>
                </a:solidFill>
                <a:latin typeface="BIZ UDPゴシック" panose="020B0400000000000000" pitchFamily="50" charset="-128"/>
                <a:ea typeface="BIZ UDPゴシック" panose="020B0400000000000000" pitchFamily="50" charset="-128"/>
              </a:rPr>
            </a:br>
            <a:r>
              <a:rPr lang="ja-JP" altLang="en-US" sz="4400" dirty="0">
                <a:solidFill>
                  <a:schemeClr val="bg1"/>
                </a:solidFill>
                <a:latin typeface="BIZ UDPゴシック" panose="020B0400000000000000" pitchFamily="50" charset="-128"/>
                <a:ea typeface="BIZ UDPゴシック" panose="020B0400000000000000" pitchFamily="50" charset="-128"/>
              </a:rPr>
              <a:t>簡易モデルを用いた屋内環境での自己位置推定</a:t>
            </a:r>
          </a:p>
        </p:txBody>
      </p:sp>
      <p:sp>
        <p:nvSpPr>
          <p:cNvPr id="3" name="字幕 2">
            <a:extLst>
              <a:ext uri="{FF2B5EF4-FFF2-40B4-BE49-F238E27FC236}">
                <a16:creationId xmlns:a16="http://schemas.microsoft.com/office/drawing/2014/main" id="{207785C1-3020-2437-9897-8CE2E3B330CC}"/>
              </a:ext>
            </a:extLst>
          </p:cNvPr>
          <p:cNvSpPr>
            <a:spLocks noGrp="1"/>
          </p:cNvSpPr>
          <p:nvPr>
            <p:ph type="subTitle" idx="1"/>
          </p:nvPr>
        </p:nvSpPr>
        <p:spPr>
          <a:xfrm>
            <a:off x="1524000" y="4314419"/>
            <a:ext cx="9144000" cy="1655762"/>
          </a:xfrm>
        </p:spPr>
        <p:txBody>
          <a:bodyPr>
            <a:normAutofit lnSpcReduction="10000"/>
          </a:bodyPr>
          <a:lstStyle/>
          <a:p>
            <a:r>
              <a:rPr lang="ja-JP" altLang="en-US" dirty="0">
                <a:latin typeface="BIZ UDPゴシック" panose="020B0400000000000000" pitchFamily="50" charset="-128"/>
                <a:ea typeface="BIZ UDPゴシック" panose="020B0400000000000000" pitchFamily="50" charset="-128"/>
              </a:rPr>
              <a:t>豊橋技術</a:t>
            </a:r>
            <a:r>
              <a:rPr lang="ja-JP" altLang="en-US">
                <a:latin typeface="BIZ UDPゴシック" panose="020B0400000000000000" pitchFamily="50" charset="-128"/>
                <a:ea typeface="BIZ UDPゴシック" panose="020B0400000000000000" pitchFamily="50" charset="-128"/>
              </a:rPr>
              <a:t>科学大学大学院　</a:t>
            </a:r>
            <a:r>
              <a:rPr lang="ja-JP" altLang="en-US" dirty="0">
                <a:latin typeface="BIZ UDPゴシック" panose="020B0400000000000000" pitchFamily="50" charset="-128"/>
                <a:ea typeface="BIZ UDPゴシック" panose="020B0400000000000000" pitchFamily="50" charset="-128"/>
              </a:rPr>
              <a:t>情報・知能工学専攻</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画像情報メディア研究室</a:t>
            </a:r>
            <a:endParaRPr lang="en-US" altLang="ja-JP" dirty="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M223337</a:t>
            </a:r>
            <a:r>
              <a:rPr lang="ja-JP" altLang="en-US" dirty="0">
                <a:latin typeface="BIZ UDPゴシック" panose="020B0400000000000000" pitchFamily="50" charset="-128"/>
                <a:ea typeface="BIZ UDPゴシック" panose="020B0400000000000000" pitchFamily="50" charset="-128"/>
              </a:rPr>
              <a:t>　田川幸汰</a:t>
            </a:r>
            <a:endParaRPr lang="en-US" altLang="ja-JP" dirty="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指導教員　菅谷保之</a:t>
            </a:r>
            <a:endParaRPr lang="en-US" altLang="ja-JP" dirty="0">
              <a:latin typeface="BIZ UDPゴシック" panose="020B0400000000000000" pitchFamily="50" charset="-128"/>
              <a:ea typeface="BIZ UDPゴシック" panose="020B0400000000000000" pitchFamily="50" charset="-128"/>
            </a:endParaRPr>
          </a:p>
          <a:p>
            <a:endParaRPr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458664" y="87136"/>
            <a:ext cx="11213072" cy="293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chemeClr val="bg1"/>
                </a:solidFill>
                <a:latin typeface="BIZ UDPゴシック" panose="020B0400000000000000" pitchFamily="50" charset="-128"/>
                <a:ea typeface="BIZ UDPゴシック" panose="020B0400000000000000" pitchFamily="50" charset="-128"/>
              </a:rPr>
              <a:t>令和</a:t>
            </a:r>
            <a:r>
              <a:rPr lang="en-US" altLang="ja-JP" sz="1800" dirty="0">
                <a:solidFill>
                  <a:schemeClr val="bg1"/>
                </a:solidFill>
                <a:latin typeface="BIZ UDPゴシック" panose="020B0400000000000000" pitchFamily="50" charset="-128"/>
                <a:ea typeface="BIZ UDPゴシック" panose="020B0400000000000000" pitchFamily="50" charset="-128"/>
              </a:rPr>
              <a:t>6</a:t>
            </a:r>
            <a:r>
              <a:rPr lang="ja-JP" altLang="en-US" sz="1800" dirty="0">
                <a:solidFill>
                  <a:schemeClr val="bg1"/>
                </a:solidFill>
                <a:latin typeface="BIZ UDPゴシック" panose="020B0400000000000000" pitchFamily="50" charset="-128"/>
                <a:ea typeface="BIZ UDPゴシック" panose="020B0400000000000000" pitchFamily="50" charset="-128"/>
              </a:rPr>
              <a:t>年度　豊橋技術科学大学　修士論文予備審査　令和</a:t>
            </a:r>
            <a:r>
              <a:rPr lang="en-US" altLang="ja-JP" sz="1800" dirty="0">
                <a:solidFill>
                  <a:schemeClr val="bg1"/>
                </a:solidFill>
                <a:latin typeface="BIZ UDPゴシック" panose="020B0400000000000000" pitchFamily="50" charset="-128"/>
                <a:ea typeface="BIZ UDPゴシック" panose="020B0400000000000000" pitchFamily="50" charset="-128"/>
              </a:rPr>
              <a:t>6</a:t>
            </a:r>
            <a:r>
              <a:rPr lang="ja-JP" altLang="en-US" sz="1800" dirty="0">
                <a:solidFill>
                  <a:schemeClr val="bg1"/>
                </a:solidFill>
                <a:latin typeface="BIZ UDPゴシック" panose="020B0400000000000000" pitchFamily="50" charset="-128"/>
                <a:ea typeface="BIZ UDPゴシック" panose="020B0400000000000000" pitchFamily="50" charset="-128"/>
              </a:rPr>
              <a:t>年</a:t>
            </a:r>
            <a:r>
              <a:rPr lang="en-US" altLang="ja-JP" sz="1800" dirty="0">
                <a:solidFill>
                  <a:schemeClr val="bg1"/>
                </a:solidFill>
                <a:latin typeface="BIZ UDPゴシック" panose="020B0400000000000000" pitchFamily="50" charset="-128"/>
                <a:ea typeface="BIZ UDPゴシック" panose="020B0400000000000000" pitchFamily="50" charset="-128"/>
              </a:rPr>
              <a:t>12</a:t>
            </a:r>
            <a:r>
              <a:rPr lang="ja-JP" altLang="en-US" sz="1800" dirty="0">
                <a:solidFill>
                  <a:schemeClr val="bg1"/>
                </a:solidFill>
                <a:latin typeface="BIZ UDPゴシック" panose="020B0400000000000000" pitchFamily="50" charset="-128"/>
                <a:ea typeface="BIZ UDPゴシック" panose="020B0400000000000000" pitchFamily="50" charset="-128"/>
              </a:rPr>
              <a:t>月</a:t>
            </a:r>
            <a:r>
              <a:rPr lang="en-US" altLang="ja-JP" sz="1800" dirty="0">
                <a:solidFill>
                  <a:schemeClr val="bg1"/>
                </a:solidFill>
                <a:latin typeface="BIZ UDPゴシック" panose="020B0400000000000000" pitchFamily="50" charset="-128"/>
                <a:ea typeface="BIZ UDPゴシック" panose="020B0400000000000000" pitchFamily="50" charset="-128"/>
              </a:rPr>
              <a:t>4</a:t>
            </a:r>
            <a:r>
              <a:rPr lang="ja-JP" altLang="en-US" sz="1800" dirty="0">
                <a:solidFill>
                  <a:schemeClr val="bg1"/>
                </a:solidFill>
                <a:latin typeface="BIZ UDPゴシック" panose="020B0400000000000000" pitchFamily="50" charset="-128"/>
                <a:ea typeface="BIZ UDPゴシック" panose="020B0400000000000000" pitchFamily="50" charset="-128"/>
              </a:rPr>
              <a:t>日</a:t>
            </a:r>
          </a:p>
        </p:txBody>
      </p:sp>
      <p:sp>
        <p:nvSpPr>
          <p:cNvPr id="7" name="スライド番号プレースホルダー 6">
            <a:extLst>
              <a:ext uri="{FF2B5EF4-FFF2-40B4-BE49-F238E27FC236}">
                <a16:creationId xmlns:a16="http://schemas.microsoft.com/office/drawing/2014/main" id="{1CF5C9C7-DCF2-0080-F36B-3987118DD004}"/>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1</a:t>
            </a:fld>
            <a:endParaRPr kumimoji="1" lang="ja-JP" altLang="en-US" dirty="0">
              <a:solidFill>
                <a:schemeClr val="accent5">
                  <a:lumMod val="50000"/>
                </a:schemeClr>
              </a:solidFill>
            </a:endParaRPr>
          </a:p>
        </p:txBody>
      </p:sp>
    </p:spTree>
    <p:extLst>
      <p:ext uri="{BB962C8B-B14F-4D97-AF65-F5344CB8AC3E}">
        <p14:creationId xmlns:p14="http://schemas.microsoft.com/office/powerpoint/2010/main" val="24545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進捗・今後の展望</a:t>
            </a:r>
          </a:p>
        </p:txBody>
      </p:sp>
      <p:sp>
        <p:nvSpPr>
          <p:cNvPr id="10" name="コンテンツ プレースホルダー 9">
            <a:extLst>
              <a:ext uri="{FF2B5EF4-FFF2-40B4-BE49-F238E27FC236}">
                <a16:creationId xmlns:a16="http://schemas.microsoft.com/office/drawing/2014/main" id="{750366D6-436F-D0D7-AEE2-ED5E7905A61A}"/>
              </a:ext>
            </a:extLst>
          </p:cNvPr>
          <p:cNvSpPr txBox="1">
            <a:spLocks/>
          </p:cNvSpPr>
          <p:nvPr/>
        </p:nvSpPr>
        <p:spPr>
          <a:xfrm>
            <a:off x="524823" y="2724842"/>
            <a:ext cx="5571177" cy="1364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br>
              <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9">
            <a:extLst>
              <a:ext uri="{FF2B5EF4-FFF2-40B4-BE49-F238E27FC236}">
                <a16:creationId xmlns:a16="http://schemas.microsoft.com/office/drawing/2014/main" id="{E5E9590A-B3FD-9D80-6DB9-25843DC0FC91}"/>
              </a:ext>
            </a:extLst>
          </p:cNvPr>
          <p:cNvSpPr txBox="1">
            <a:spLocks/>
          </p:cNvSpPr>
          <p:nvPr/>
        </p:nvSpPr>
        <p:spPr>
          <a:xfrm>
            <a:off x="540000" y="1368000"/>
            <a:ext cx="10622090" cy="900000"/>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提案手法を用いた</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道案内システムの実装を通じて、</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rgbClr val="FF0000"/>
                </a:solidFill>
                <a:latin typeface="BIZ UDPゴシック" panose="020B0400000000000000" pitchFamily="50" charset="-128"/>
                <a:ea typeface="BIZ UDPゴシック" panose="020B0400000000000000" pitchFamily="50" charset="-128"/>
              </a:rPr>
              <a:t>自己位置推定結果が実用的な精度で取得できる</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ことを確認した</a:t>
            </a:r>
            <a:endParaRPr lang="ja-JP" altLang="en-US" dirty="0"/>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6F2D8068-5A85-7678-7236-BFA84B1630C4}"/>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10</a:t>
            </a:fld>
            <a:endParaRPr kumimoji="1" lang="ja-JP" altLang="en-US">
              <a:solidFill>
                <a:schemeClr val="accent5">
                  <a:lumMod val="50000"/>
                </a:schemeClr>
              </a:solidFill>
            </a:endParaRPr>
          </a:p>
        </p:txBody>
      </p:sp>
      <p:sp>
        <p:nvSpPr>
          <p:cNvPr id="7" name="コンテンツ プレースホルダー 9">
            <a:extLst>
              <a:ext uri="{FF2B5EF4-FFF2-40B4-BE49-F238E27FC236}">
                <a16:creationId xmlns:a16="http://schemas.microsoft.com/office/drawing/2014/main" id="{A6490A4D-FD06-12D1-B3B2-343C8FA9769D}"/>
              </a:ext>
            </a:extLst>
          </p:cNvPr>
          <p:cNvSpPr txBox="1">
            <a:spLocks/>
          </p:cNvSpPr>
          <p:nvPr/>
        </p:nvSpPr>
        <p:spPr>
          <a:xfrm>
            <a:off x="524822" y="796116"/>
            <a:ext cx="969440" cy="505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進捗</a:t>
            </a: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9">
            <a:extLst>
              <a:ext uri="{FF2B5EF4-FFF2-40B4-BE49-F238E27FC236}">
                <a16:creationId xmlns:a16="http://schemas.microsoft.com/office/drawing/2014/main" id="{0FB299F5-AC53-0886-5FA2-FB9FBE8BE2A9}"/>
              </a:ext>
            </a:extLst>
          </p:cNvPr>
          <p:cNvSpPr txBox="1">
            <a:spLocks/>
          </p:cNvSpPr>
          <p:nvPr/>
        </p:nvSpPr>
        <p:spPr>
          <a:xfrm>
            <a:off x="540000" y="2412000"/>
            <a:ext cx="1984201" cy="556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今後の展望</a:t>
            </a: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12" name="コンテンツ プレースホルダー 9">
            <a:extLst>
              <a:ext uri="{FF2B5EF4-FFF2-40B4-BE49-F238E27FC236}">
                <a16:creationId xmlns:a16="http://schemas.microsoft.com/office/drawing/2014/main" id="{356A36C1-FD40-1D68-7050-472225DF752A}"/>
              </a:ext>
            </a:extLst>
          </p:cNvPr>
          <p:cNvSpPr>
            <a:spLocks noGrp="1"/>
          </p:cNvSpPr>
          <p:nvPr>
            <p:ph idx="1"/>
          </p:nvPr>
        </p:nvSpPr>
        <p:spPr>
          <a:xfrm>
            <a:off x="524822" y="2880000"/>
            <a:ext cx="5010285" cy="900000"/>
          </a:xfrm>
        </p:spPr>
        <p:txBody>
          <a:bodyPr>
            <a:noAutofit/>
          </a:bodyPr>
          <a:lstStyle/>
          <a:p>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道案内システムの完成</a:t>
            </a:r>
            <a:br>
              <a:rPr lang="en-US" altLang="ja-JP" sz="2000"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rgbClr val="FF0000"/>
                </a:solidFill>
                <a:latin typeface="BIZ UDPゴシック" panose="020B0400000000000000" pitchFamily="50" charset="-128"/>
                <a:ea typeface="BIZ UDPゴシック" panose="020B0400000000000000" pitchFamily="50" charset="-128"/>
              </a:rPr>
              <a:t>センサ情報でカメラ位置補正</a:t>
            </a:r>
            <a:endParaRPr lang="en-US" altLang="ja-JP" dirty="0">
              <a:solidFill>
                <a:srgbClr val="FF0000"/>
              </a:solidFill>
              <a:latin typeface="BIZ UDPゴシック" panose="020B0400000000000000" pitchFamily="50" charset="-128"/>
              <a:ea typeface="BIZ UDPゴシック" panose="020B0400000000000000" pitchFamily="50" charset="-128"/>
            </a:endParaRPr>
          </a:p>
        </p:txBody>
      </p:sp>
      <p:pic>
        <p:nvPicPr>
          <p:cNvPr id="13" name="Video Project">
            <a:hlinkClick r:id="" action="ppaction://media"/>
            <a:extLst>
              <a:ext uri="{FF2B5EF4-FFF2-40B4-BE49-F238E27FC236}">
                <a16:creationId xmlns:a16="http://schemas.microsoft.com/office/drawing/2014/main" id="{DE5B7813-D809-4CB7-FBB8-F64C9455C9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35105" y="3012939"/>
            <a:ext cx="5611806" cy="3156641"/>
          </a:xfrm>
          <a:prstGeom prst="rect">
            <a:avLst/>
          </a:prstGeom>
        </p:spPr>
      </p:pic>
      <p:sp>
        <p:nvSpPr>
          <p:cNvPr id="14" name="テキスト ボックス 13">
            <a:extLst>
              <a:ext uri="{FF2B5EF4-FFF2-40B4-BE49-F238E27FC236}">
                <a16:creationId xmlns:a16="http://schemas.microsoft.com/office/drawing/2014/main" id="{37DA599E-6052-DA9D-CD1E-5654C455B2BE}"/>
              </a:ext>
            </a:extLst>
          </p:cNvPr>
          <p:cNvSpPr txBox="1"/>
          <p:nvPr/>
        </p:nvSpPr>
        <p:spPr>
          <a:xfrm>
            <a:off x="6505411" y="6169580"/>
            <a:ext cx="3671198" cy="369332"/>
          </a:xfrm>
          <a:prstGeom prst="rect">
            <a:avLst/>
          </a:prstGeom>
          <a:noFill/>
        </p:spPr>
        <p:txBody>
          <a:bodyPr wrap="none" rtlCol="0">
            <a:spAutoFit/>
          </a:bodyPr>
          <a:lstStyle/>
          <a:p>
            <a:r>
              <a:rPr kumimoji="1" lang="en-US" altLang="ja-JP" dirty="0"/>
              <a:t>Fig17.</a:t>
            </a:r>
            <a:r>
              <a:rPr kumimoji="1" lang="ja-JP" altLang="en-US" dirty="0"/>
              <a:t>実装中の</a:t>
            </a:r>
            <a:r>
              <a:rPr kumimoji="1" lang="en-US" altLang="ja-JP" dirty="0"/>
              <a:t>AR</a:t>
            </a:r>
            <a:r>
              <a:rPr kumimoji="1" lang="ja-JP" altLang="en-US" dirty="0"/>
              <a:t>道案内システム</a:t>
            </a:r>
          </a:p>
        </p:txBody>
      </p:sp>
      <p:sp>
        <p:nvSpPr>
          <p:cNvPr id="98" name="テキスト ボックス 97">
            <a:extLst>
              <a:ext uri="{FF2B5EF4-FFF2-40B4-BE49-F238E27FC236}">
                <a16:creationId xmlns:a16="http://schemas.microsoft.com/office/drawing/2014/main" id="{F75E8234-BEAD-570B-EC86-9D5D119BBF87}"/>
              </a:ext>
            </a:extLst>
          </p:cNvPr>
          <p:cNvSpPr txBox="1"/>
          <p:nvPr/>
        </p:nvSpPr>
        <p:spPr>
          <a:xfrm>
            <a:off x="1807514" y="6169580"/>
            <a:ext cx="2444900" cy="369332"/>
          </a:xfrm>
          <a:prstGeom prst="rect">
            <a:avLst/>
          </a:prstGeom>
          <a:noFill/>
        </p:spPr>
        <p:txBody>
          <a:bodyPr wrap="none" rtlCol="0">
            <a:spAutoFit/>
          </a:bodyPr>
          <a:lstStyle/>
          <a:p>
            <a:r>
              <a:rPr kumimoji="1" lang="en-US" altLang="ja-JP" dirty="0"/>
              <a:t>Fig16.</a:t>
            </a:r>
            <a:r>
              <a:rPr kumimoji="1" lang="ja-JP" altLang="en-US" dirty="0"/>
              <a:t>カメラ位置補正</a:t>
            </a:r>
          </a:p>
        </p:txBody>
      </p:sp>
      <p:pic>
        <p:nvPicPr>
          <p:cNvPr id="4" name="図 3" descr="ダイアグラム&#10;&#10;AI 生成コンテンツは誤りを含む可能性があります。">
            <a:extLst>
              <a:ext uri="{FF2B5EF4-FFF2-40B4-BE49-F238E27FC236}">
                <a16:creationId xmlns:a16="http://schemas.microsoft.com/office/drawing/2014/main" id="{7F99C8BC-768B-CA33-78A2-1D4E01E0C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95" y="3691082"/>
            <a:ext cx="4274593" cy="2478498"/>
          </a:xfrm>
          <a:prstGeom prst="rect">
            <a:avLst/>
          </a:prstGeom>
        </p:spPr>
      </p:pic>
    </p:spTree>
    <p:extLst>
      <p:ext uri="{BB962C8B-B14F-4D97-AF65-F5344CB8AC3E}">
        <p14:creationId xmlns:p14="http://schemas.microsoft.com/office/powerpoint/2010/main" val="320092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8832F2-F17B-554D-CAA0-7D914BD61697}"/>
              </a:ext>
            </a:extLst>
          </p:cNvPr>
          <p:cNvSpPr>
            <a:spLocks noGrp="1"/>
          </p:cNvSpPr>
          <p:nvPr>
            <p:ph type="title"/>
          </p:nvPr>
        </p:nvSpPr>
        <p:spPr/>
        <p:txBody>
          <a:bodyPr/>
          <a:lstStyle/>
          <a:p>
            <a:r>
              <a:rPr kumimoji="1" lang="ja-JP" altLang="en-US"/>
              <a:t>質問</a:t>
            </a:r>
            <a:endParaRPr kumimoji="1" lang="ja-JP" altLang="en-US" dirty="0"/>
          </a:p>
        </p:txBody>
      </p:sp>
      <p:sp>
        <p:nvSpPr>
          <p:cNvPr id="3" name="コンテンツ プレースホルダー 2">
            <a:extLst>
              <a:ext uri="{FF2B5EF4-FFF2-40B4-BE49-F238E27FC236}">
                <a16:creationId xmlns:a16="http://schemas.microsoft.com/office/drawing/2014/main" id="{562FB3AA-5726-CCAB-154D-7AF127B6D2EC}"/>
              </a:ext>
            </a:extLst>
          </p:cNvPr>
          <p:cNvSpPr>
            <a:spLocks noGrp="1"/>
          </p:cNvSpPr>
          <p:nvPr>
            <p:ph idx="1"/>
          </p:nvPr>
        </p:nvSpPr>
        <p:spPr>
          <a:xfrm>
            <a:off x="838200" y="1427584"/>
            <a:ext cx="10515600" cy="4749379"/>
          </a:xfrm>
        </p:spPr>
        <p:txBody>
          <a:bodyPr>
            <a:normAutofit fontScale="85000" lnSpcReduction="20000"/>
          </a:bodyPr>
          <a:lstStyle/>
          <a:p>
            <a:r>
              <a:rPr lang="en-US" altLang="ja-JP" dirty="0"/>
              <a:t>Visual SLAM</a:t>
            </a:r>
            <a:r>
              <a:rPr lang="ja-JP" altLang="en-US" dirty="0"/>
              <a:t>との比較、類似の研究だがどの点で優れているか</a:t>
            </a:r>
            <a:br>
              <a:rPr lang="en-US" altLang="ja-JP" dirty="0"/>
            </a:br>
            <a:r>
              <a:rPr lang="ja-JP" altLang="en-US" dirty="0"/>
              <a:t>屋内</a:t>
            </a:r>
            <a:r>
              <a:rPr lang="en-US" altLang="ja-JP" dirty="0"/>
              <a:t>3D</a:t>
            </a:r>
            <a:r>
              <a:rPr lang="ja-JP" altLang="en-US" dirty="0"/>
              <a:t>モデルを簡易に構築・管理できること、道案内用途に必要十分な位置推定性能を確保できることに重点を置いている。簡易モデルを活用することで、導入や運用の難しさを解決しつつ、実用的な精度、実行時間での自己位置推定を提供することが目的です。</a:t>
            </a:r>
            <a:endParaRPr lang="en-US" altLang="ja-JP" dirty="0"/>
          </a:p>
          <a:p>
            <a:r>
              <a:rPr lang="ja-JP" altLang="en-US" dirty="0"/>
              <a:t>どういう意味で簡易なモデルなのか</a:t>
            </a:r>
            <a:br>
              <a:rPr lang="en-US" altLang="ja-JP" dirty="0"/>
            </a:br>
            <a:r>
              <a:rPr lang="ja-JP" altLang="en-US" dirty="0"/>
              <a:t>レーザースキャン等で得られる精密な</a:t>
            </a:r>
            <a:r>
              <a:rPr lang="en-US" altLang="ja-JP" dirty="0"/>
              <a:t>3D</a:t>
            </a:r>
            <a:r>
              <a:rPr lang="ja-JP" altLang="en-US" dirty="0"/>
              <a:t>モデルではなく骨組みとテクスチャのみで構成された軽量で管理しやすいモデルという位置づけ。</a:t>
            </a:r>
            <a:endParaRPr lang="en-US" altLang="ja-JP" dirty="0"/>
          </a:p>
          <a:p>
            <a:r>
              <a:rPr lang="ja-JP" altLang="en-US" dirty="0"/>
              <a:t>ワイヤーフレームを自動で作れないか？</a:t>
            </a:r>
            <a:br>
              <a:rPr lang="en-US" altLang="ja-JP" dirty="0"/>
            </a:br>
            <a:r>
              <a:rPr lang="ja-JP" altLang="en-US" dirty="0"/>
              <a:t>現状は手動計測ですが、今後は既存のフロアマップ情報を活用して、半自動的に骨組みモデルを生成することを計画しています。</a:t>
            </a:r>
            <a:br>
              <a:rPr lang="ja-JP" altLang="en-US" dirty="0"/>
            </a:br>
            <a:r>
              <a:rPr lang="ja-JP" altLang="en-US" dirty="0"/>
              <a:t>これにより作業負荷を大きく削減でき、実用性が向上します。</a:t>
            </a:r>
            <a:endParaRPr lang="en-US" altLang="ja-JP" dirty="0"/>
          </a:p>
          <a:p>
            <a:r>
              <a:rPr lang="ja-JP" altLang="en-US" dirty="0"/>
              <a:t>どんなセンサ情報を用いて補完しているか</a:t>
            </a:r>
            <a:br>
              <a:rPr lang="en-US" altLang="ja-JP" dirty="0"/>
            </a:br>
            <a:r>
              <a:rPr lang="ja-JP" altLang="en-US" dirty="0"/>
              <a:t>カメラの特徴点追跡と慣性センサ（</a:t>
            </a:r>
            <a:r>
              <a:rPr lang="en-US" altLang="ja-JP" dirty="0"/>
              <a:t>IMU</a:t>
            </a:r>
            <a:r>
              <a:rPr lang="ja-JP" altLang="en-US" dirty="0"/>
              <a:t>）による推定値を併用して、</a:t>
            </a:r>
            <a:br>
              <a:rPr lang="ja-JP" altLang="en-US" dirty="0"/>
            </a:br>
            <a:r>
              <a:rPr lang="en-US" altLang="ja-JP" dirty="0"/>
              <a:t>Apple </a:t>
            </a:r>
            <a:r>
              <a:rPr lang="ja-JP" altLang="en-US" dirty="0"/>
              <a:t>の </a:t>
            </a:r>
            <a:r>
              <a:rPr lang="en-US" altLang="ja-JP" dirty="0"/>
              <a:t>ARKit </a:t>
            </a:r>
            <a:r>
              <a:rPr lang="ja-JP" altLang="en-US" dirty="0"/>
              <a:t>が提供する </a:t>
            </a:r>
            <a:r>
              <a:rPr lang="en-US" altLang="ja-JP" dirty="0"/>
              <a:t>VIO</a:t>
            </a:r>
            <a:r>
              <a:rPr lang="ja-JP" altLang="en-US" dirty="0"/>
              <a:t>（</a:t>
            </a:r>
            <a:r>
              <a:rPr lang="en-US" altLang="ja-JP" dirty="0"/>
              <a:t>Visual-Inertial Odometry</a:t>
            </a:r>
            <a:r>
              <a:rPr lang="ja-JP" altLang="en-US" dirty="0"/>
              <a:t>）を活用しています</a:t>
            </a: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526D3FB-7BC7-BC1A-FA98-1DC154E9009C}"/>
              </a:ext>
            </a:extLst>
          </p:cNvPr>
          <p:cNvSpPr>
            <a:spLocks noGrp="1"/>
          </p:cNvSpPr>
          <p:nvPr>
            <p:ph type="sldNum" sz="quarter" idx="12"/>
          </p:nvPr>
        </p:nvSpPr>
        <p:spPr/>
        <p:txBody>
          <a:bodyPr/>
          <a:lstStyle/>
          <a:p>
            <a:fld id="{0EB44D62-A6E4-4454-8ADC-32E37938FFF6}" type="slidenum">
              <a:rPr kumimoji="1" lang="ja-JP" altLang="en-US" smtClean="0"/>
              <a:t>11</a:t>
            </a:fld>
            <a:endParaRPr kumimoji="1" lang="ja-JP" altLang="en-US"/>
          </a:p>
        </p:txBody>
      </p:sp>
    </p:spTree>
    <p:extLst>
      <p:ext uri="{BB962C8B-B14F-4D97-AF65-F5344CB8AC3E}">
        <p14:creationId xmlns:p14="http://schemas.microsoft.com/office/powerpoint/2010/main" val="94798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カメラのパラメータ推定</a:t>
            </a:r>
          </a:p>
        </p:txBody>
      </p:sp>
      <p:sp>
        <p:nvSpPr>
          <p:cNvPr id="2" name="スライド番号プレースホルダー 1">
            <a:extLst>
              <a:ext uri="{FF2B5EF4-FFF2-40B4-BE49-F238E27FC236}">
                <a16:creationId xmlns:a16="http://schemas.microsoft.com/office/drawing/2014/main" id="{0747849C-05CD-48AE-507A-96381A9B603B}"/>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12</a:t>
            </a:fld>
            <a:endParaRPr kumimoji="1" lang="ja-JP" altLang="en-US">
              <a:solidFill>
                <a:schemeClr val="accent5">
                  <a:lumMod val="50000"/>
                </a:schemeClr>
              </a:solidFill>
            </a:endParaRPr>
          </a:p>
        </p:txBody>
      </p:sp>
      <p:sp>
        <p:nvSpPr>
          <p:cNvPr id="3" name="コンテンツ プレースホルダー 9">
            <a:extLst>
              <a:ext uri="{FF2B5EF4-FFF2-40B4-BE49-F238E27FC236}">
                <a16:creationId xmlns:a16="http://schemas.microsoft.com/office/drawing/2014/main" id="{51DC806C-6FBA-F701-6C84-A20776CBB0A1}"/>
              </a:ext>
            </a:extLst>
          </p:cNvPr>
          <p:cNvSpPr txBox="1">
            <a:spLocks/>
          </p:cNvSpPr>
          <p:nvPr/>
        </p:nvSpPr>
        <p:spPr>
          <a:xfrm>
            <a:off x="692400" y="1592400"/>
            <a:ext cx="7560000" cy="3867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全方位画像から</a:t>
            </a:r>
            <a:r>
              <a:rPr lang="ja-JP" altLang="en-US" dirty="0">
                <a:solidFill>
                  <a:srgbClr val="FF0000"/>
                </a:solidFill>
                <a:latin typeface="BIZ UDPゴシック" panose="020B0400000000000000" pitchFamily="50" charset="-128"/>
                <a:ea typeface="BIZ UDPゴシック" panose="020B0400000000000000" pitchFamily="50" charset="-128"/>
              </a:rPr>
              <a:t>前後</a:t>
            </a:r>
            <a:r>
              <a:rPr lang="en-US" altLang="ja-JP" dirty="0">
                <a:solidFill>
                  <a:srgbClr val="FF0000"/>
                </a:solidFill>
                <a:latin typeface="BIZ UDPゴシック" panose="020B0400000000000000" pitchFamily="50" charset="-128"/>
                <a:ea typeface="BIZ UDPゴシック" panose="020B0400000000000000" pitchFamily="50" charset="-128"/>
              </a:rPr>
              <a:t>2</a:t>
            </a:r>
            <a:r>
              <a:rPr lang="ja-JP" altLang="en-US" dirty="0">
                <a:solidFill>
                  <a:srgbClr val="FF0000"/>
                </a:solidFill>
                <a:latin typeface="BIZ UDPゴシック" panose="020B0400000000000000" pitchFamily="50" charset="-128"/>
                <a:ea typeface="BIZ UDPゴシック" panose="020B0400000000000000" pitchFamily="50" charset="-128"/>
              </a:rPr>
              <a:t>方向の透視投影画像</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を生成し、</a:t>
            </a:r>
            <a:r>
              <a:rPr lang="ja-JP" altLang="en-US" dirty="0">
                <a:solidFill>
                  <a:srgbClr val="FF0000"/>
                </a:solidFill>
                <a:latin typeface="BIZ UDPゴシック" panose="020B0400000000000000" pitchFamily="50" charset="-128"/>
                <a:ea typeface="BIZ UDPゴシック" panose="020B0400000000000000" pitchFamily="50" charset="-128"/>
              </a:rPr>
              <a:t>カメラ特性（内部パラメータ）</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を取得</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透視投影画像上の</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2</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次元座標を、現実世界の</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3</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次元座標（世界座標）と対応付けし、全方位カメラの</a:t>
            </a:r>
            <a:r>
              <a:rPr lang="ja-JP" altLang="en-US" dirty="0">
                <a:solidFill>
                  <a:srgbClr val="FF0000"/>
                </a:solidFill>
                <a:latin typeface="BIZ UDPゴシック" panose="020B0400000000000000" pitchFamily="50" charset="-128"/>
                <a:ea typeface="BIZ UDPゴシック" panose="020B0400000000000000" pitchFamily="50" charset="-128"/>
              </a:rPr>
              <a:t>位置と姿勢（外部パラメータ）</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を推定</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推定位置と実測位置のずれが</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10cm</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未満であることを確認</a:t>
            </a:r>
            <a:endParaRPr lang="en-US" altLang="ja-JP" dirty="0"/>
          </a:p>
          <a:p>
            <a:endParaRPr lang="ja-JP" altLang="en-US" dirty="0"/>
          </a:p>
          <a:p>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C852810D-6840-E146-4A30-117AAEC1B51B}"/>
              </a:ext>
            </a:extLst>
          </p:cNvPr>
          <p:cNvPicPr>
            <a:picLocks noChangeAspect="1"/>
          </p:cNvPicPr>
          <p:nvPr/>
        </p:nvPicPr>
        <p:blipFill>
          <a:blip r:embed="rId3"/>
          <a:stretch>
            <a:fillRect/>
          </a:stretch>
        </p:blipFill>
        <p:spPr>
          <a:xfrm>
            <a:off x="8466550" y="3893695"/>
            <a:ext cx="1749165" cy="1523386"/>
          </a:xfrm>
          <a:prstGeom prst="rect">
            <a:avLst/>
          </a:prstGeom>
        </p:spPr>
      </p:pic>
      <p:pic>
        <p:nvPicPr>
          <p:cNvPr id="13" name="図 12">
            <a:extLst>
              <a:ext uri="{FF2B5EF4-FFF2-40B4-BE49-F238E27FC236}">
                <a16:creationId xmlns:a16="http://schemas.microsoft.com/office/drawing/2014/main" id="{78161D4A-82EB-83EC-4C3D-2632CC4C9F68}"/>
              </a:ext>
            </a:extLst>
          </p:cNvPr>
          <p:cNvPicPr>
            <a:picLocks noChangeAspect="1"/>
          </p:cNvPicPr>
          <p:nvPr/>
        </p:nvPicPr>
        <p:blipFill>
          <a:blip r:embed="rId4"/>
          <a:stretch>
            <a:fillRect/>
          </a:stretch>
        </p:blipFill>
        <p:spPr>
          <a:xfrm>
            <a:off x="9922572" y="4477811"/>
            <a:ext cx="1749164" cy="1523386"/>
          </a:xfrm>
          <a:prstGeom prst="rect">
            <a:avLst/>
          </a:prstGeom>
        </p:spPr>
      </p:pic>
      <p:pic>
        <p:nvPicPr>
          <p:cNvPr id="15" name="図 14">
            <a:extLst>
              <a:ext uri="{FF2B5EF4-FFF2-40B4-BE49-F238E27FC236}">
                <a16:creationId xmlns:a16="http://schemas.microsoft.com/office/drawing/2014/main" id="{BA8F4FB8-477A-6E0E-0E85-7B8B766A58A9}"/>
              </a:ext>
            </a:extLst>
          </p:cNvPr>
          <p:cNvPicPr>
            <a:picLocks noChangeAspect="1"/>
          </p:cNvPicPr>
          <p:nvPr/>
        </p:nvPicPr>
        <p:blipFill>
          <a:blip r:embed="rId5"/>
          <a:stretch>
            <a:fillRect/>
          </a:stretch>
        </p:blipFill>
        <p:spPr>
          <a:xfrm>
            <a:off x="8468590" y="1407042"/>
            <a:ext cx="3205186" cy="1790701"/>
          </a:xfrm>
          <a:prstGeom prst="rect">
            <a:avLst/>
          </a:prstGeom>
        </p:spPr>
      </p:pic>
      <p:sp>
        <p:nvSpPr>
          <p:cNvPr id="16" name="テキスト ボックス 15">
            <a:extLst>
              <a:ext uri="{FF2B5EF4-FFF2-40B4-BE49-F238E27FC236}">
                <a16:creationId xmlns:a16="http://schemas.microsoft.com/office/drawing/2014/main" id="{8F8D2C17-F5B0-ECBF-6A7D-4159015CB7A3}"/>
              </a:ext>
            </a:extLst>
          </p:cNvPr>
          <p:cNvSpPr txBox="1"/>
          <p:nvPr/>
        </p:nvSpPr>
        <p:spPr>
          <a:xfrm>
            <a:off x="9143685" y="3216655"/>
            <a:ext cx="1854995" cy="369332"/>
          </a:xfrm>
          <a:prstGeom prst="rect">
            <a:avLst/>
          </a:prstGeom>
          <a:noFill/>
        </p:spPr>
        <p:txBody>
          <a:bodyPr wrap="none" rtlCol="0">
            <a:spAutoFit/>
          </a:bodyPr>
          <a:lstStyle/>
          <a:p>
            <a:r>
              <a:rPr kumimoji="1" lang="en-US" altLang="ja-JP" dirty="0"/>
              <a:t>Fig1.</a:t>
            </a:r>
            <a:r>
              <a:rPr kumimoji="1" lang="ja-JP" altLang="en-US" dirty="0"/>
              <a:t>全方位画像</a:t>
            </a:r>
          </a:p>
        </p:txBody>
      </p:sp>
      <p:sp>
        <p:nvSpPr>
          <p:cNvPr id="17" name="テキスト ボックス 16">
            <a:extLst>
              <a:ext uri="{FF2B5EF4-FFF2-40B4-BE49-F238E27FC236}">
                <a16:creationId xmlns:a16="http://schemas.microsoft.com/office/drawing/2014/main" id="{B876F99F-4503-B4F4-A4C8-C0DA9BDFE3F9}"/>
              </a:ext>
            </a:extLst>
          </p:cNvPr>
          <p:cNvSpPr txBox="1"/>
          <p:nvPr/>
        </p:nvSpPr>
        <p:spPr>
          <a:xfrm>
            <a:off x="9028268" y="6015548"/>
            <a:ext cx="2085827" cy="369332"/>
          </a:xfrm>
          <a:prstGeom prst="rect">
            <a:avLst/>
          </a:prstGeom>
          <a:noFill/>
        </p:spPr>
        <p:txBody>
          <a:bodyPr wrap="none" rtlCol="0">
            <a:spAutoFit/>
          </a:bodyPr>
          <a:lstStyle/>
          <a:p>
            <a:r>
              <a:rPr kumimoji="1" lang="en-US" altLang="ja-JP" dirty="0"/>
              <a:t>Fig2.</a:t>
            </a:r>
            <a:r>
              <a:rPr kumimoji="1" lang="ja-JP" altLang="en-US" dirty="0"/>
              <a:t>透視投影画像</a:t>
            </a:r>
          </a:p>
        </p:txBody>
      </p:sp>
    </p:spTree>
    <p:extLst>
      <p:ext uri="{BB962C8B-B14F-4D97-AF65-F5344CB8AC3E}">
        <p14:creationId xmlns:p14="http://schemas.microsoft.com/office/powerpoint/2010/main" val="1988841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7F99436-28CA-DEAF-08DD-EF57546A376A}"/>
              </a:ext>
            </a:extLst>
          </p:cNvPr>
          <p:cNvSpPr>
            <a:spLocks noGrp="1"/>
          </p:cNvSpPr>
          <p:nvPr>
            <p:ph type="sldNum" sz="quarter" idx="12"/>
          </p:nvPr>
        </p:nvSpPr>
        <p:spPr/>
        <p:txBody>
          <a:bodyPr/>
          <a:lstStyle/>
          <a:p>
            <a:fld id="{0EB44D62-A6E4-4454-8ADC-32E37938FFF6}" type="slidenum">
              <a:rPr kumimoji="1" lang="ja-JP" altLang="en-US" smtClean="0"/>
              <a:t>13</a:t>
            </a:fld>
            <a:endParaRPr kumimoji="1" lang="ja-JP" altLang="en-US"/>
          </a:p>
        </p:txBody>
      </p:sp>
      <p:grpSp>
        <p:nvGrpSpPr>
          <p:cNvPr id="29" name="グループ化 28">
            <a:extLst>
              <a:ext uri="{FF2B5EF4-FFF2-40B4-BE49-F238E27FC236}">
                <a16:creationId xmlns:a16="http://schemas.microsoft.com/office/drawing/2014/main" id="{1795B3C1-DC16-D01C-39B7-912C81DF31DB}"/>
              </a:ext>
            </a:extLst>
          </p:cNvPr>
          <p:cNvGrpSpPr/>
          <p:nvPr/>
        </p:nvGrpSpPr>
        <p:grpSpPr>
          <a:xfrm>
            <a:off x="742654" y="748961"/>
            <a:ext cx="8288603" cy="4746883"/>
            <a:chOff x="742654" y="748961"/>
            <a:chExt cx="8288603" cy="4746883"/>
          </a:xfrm>
        </p:grpSpPr>
        <p:grpSp>
          <p:nvGrpSpPr>
            <p:cNvPr id="75" name="グループ化 74">
              <a:extLst>
                <a:ext uri="{FF2B5EF4-FFF2-40B4-BE49-F238E27FC236}">
                  <a16:creationId xmlns:a16="http://schemas.microsoft.com/office/drawing/2014/main" id="{B5AD83B8-E5DA-5758-03DE-4D80A1E6AF10}"/>
                </a:ext>
              </a:extLst>
            </p:cNvPr>
            <p:cNvGrpSpPr/>
            <p:nvPr/>
          </p:nvGrpSpPr>
          <p:grpSpPr>
            <a:xfrm>
              <a:off x="742654" y="748961"/>
              <a:ext cx="8288603" cy="4746883"/>
              <a:chOff x="742654" y="748961"/>
              <a:chExt cx="8288603" cy="4746883"/>
            </a:xfrm>
          </p:grpSpPr>
          <p:cxnSp>
            <p:nvCxnSpPr>
              <p:cNvPr id="9" name="直線コネクタ 8">
                <a:extLst>
                  <a:ext uri="{FF2B5EF4-FFF2-40B4-BE49-F238E27FC236}">
                    <a16:creationId xmlns:a16="http://schemas.microsoft.com/office/drawing/2014/main" id="{9FFA4D3B-DB97-E299-BA2A-FE6A04B056C4}"/>
                  </a:ext>
                </a:extLst>
              </p:cNvPr>
              <p:cNvCxnSpPr/>
              <p:nvPr/>
            </p:nvCxnSpPr>
            <p:spPr>
              <a:xfrm>
                <a:off x="1182323" y="2521155"/>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0E04C96-96F7-1781-865B-835FD3EBC88F}"/>
                  </a:ext>
                </a:extLst>
              </p:cNvPr>
              <p:cNvCxnSpPr>
                <a:cxnSpLocks/>
              </p:cNvCxnSpPr>
              <p:nvPr/>
            </p:nvCxnSpPr>
            <p:spPr>
              <a:xfrm flipH="1">
                <a:off x="1182323" y="3270092"/>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4DA7F57-8CEE-8260-2822-82C4900017BC}"/>
                  </a:ext>
                </a:extLst>
              </p:cNvPr>
              <p:cNvCxnSpPr>
                <a:cxnSpLocks/>
              </p:cNvCxnSpPr>
              <p:nvPr/>
            </p:nvCxnSpPr>
            <p:spPr>
              <a:xfrm flipH="1">
                <a:off x="1182322" y="748961"/>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F25908A-E9C9-03A6-6580-ECB0FF4D9499}"/>
                  </a:ext>
                </a:extLst>
              </p:cNvPr>
              <p:cNvCxnSpPr/>
              <p:nvPr/>
            </p:nvCxnSpPr>
            <p:spPr>
              <a:xfrm>
                <a:off x="3603305" y="748961"/>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ECAF845-38DA-A02A-9663-8D4C8C2F8332}"/>
                  </a:ext>
                </a:extLst>
              </p:cNvPr>
              <p:cNvCxnSpPr/>
              <p:nvPr/>
            </p:nvCxnSpPr>
            <p:spPr>
              <a:xfrm>
                <a:off x="1966093" y="1933326"/>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D8F577E-D296-6248-64D8-8F2A636A2403}"/>
                  </a:ext>
                </a:extLst>
              </p:cNvPr>
              <p:cNvCxnSpPr/>
              <p:nvPr/>
            </p:nvCxnSpPr>
            <p:spPr>
              <a:xfrm>
                <a:off x="2863076" y="1273652"/>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0AAC05A-85D7-3D82-D95D-F95064896BD6}"/>
                  </a:ext>
                </a:extLst>
              </p:cNvPr>
              <p:cNvCxnSpPr>
                <a:cxnSpLocks/>
              </p:cNvCxnSpPr>
              <p:nvPr/>
            </p:nvCxnSpPr>
            <p:spPr>
              <a:xfrm flipH="1">
                <a:off x="2980643" y="3270092"/>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7769562-95A8-CA7D-8E45-1AD145E19BD8}"/>
                  </a:ext>
                </a:extLst>
              </p:cNvPr>
              <p:cNvCxnSpPr>
                <a:cxnSpLocks/>
              </p:cNvCxnSpPr>
              <p:nvPr/>
            </p:nvCxnSpPr>
            <p:spPr>
              <a:xfrm flipH="1">
                <a:off x="1182322" y="50400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DE303DA-5100-E508-3782-D1A74E6CF9ED}"/>
                  </a:ext>
                </a:extLst>
              </p:cNvPr>
              <p:cNvCxnSpPr>
                <a:cxnSpLocks/>
              </p:cNvCxnSpPr>
              <p:nvPr/>
            </p:nvCxnSpPr>
            <p:spPr>
              <a:xfrm flipH="1">
                <a:off x="1966093" y="4454457"/>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F75E1D9-9313-E802-2E1B-FF4F390E3A0D}"/>
                  </a:ext>
                </a:extLst>
              </p:cNvPr>
              <p:cNvCxnSpPr>
                <a:cxnSpLocks/>
              </p:cNvCxnSpPr>
              <p:nvPr/>
            </p:nvCxnSpPr>
            <p:spPr>
              <a:xfrm flipH="1">
                <a:off x="2865253" y="3794783"/>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7A35210-8E00-C43C-81E4-378EB2AF8ED1}"/>
                  </a:ext>
                </a:extLst>
              </p:cNvPr>
              <p:cNvCxnSpPr>
                <a:cxnSpLocks/>
              </p:cNvCxnSpPr>
              <p:nvPr/>
            </p:nvCxnSpPr>
            <p:spPr>
              <a:xfrm flipH="1">
                <a:off x="3603305" y="3270092"/>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10A1E93-F92E-0DB3-0634-2CD66735AD21}"/>
                  </a:ext>
                </a:extLst>
              </p:cNvPr>
              <p:cNvCxnSpPr>
                <a:cxnSpLocks/>
              </p:cNvCxnSpPr>
              <p:nvPr/>
            </p:nvCxnSpPr>
            <p:spPr>
              <a:xfrm flipV="1">
                <a:off x="1182322" y="3657624"/>
                <a:ext cx="0" cy="138466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6A37554-2162-A564-4C51-892618409338}"/>
                  </a:ext>
                </a:extLst>
              </p:cNvPr>
              <p:cNvCxnSpPr>
                <a:cxnSpLocks/>
              </p:cNvCxnSpPr>
              <p:nvPr/>
            </p:nvCxnSpPr>
            <p:spPr>
              <a:xfrm rot="5400000" flipV="1">
                <a:off x="1845405" y="4349955"/>
                <a:ext cx="0" cy="138466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DE00E6A-E77F-4B04-DE91-C8F88A44831C}"/>
                  </a:ext>
                </a:extLst>
              </p:cNvPr>
              <p:cNvCxnSpPr>
                <a:cxnSpLocks/>
              </p:cNvCxnSpPr>
              <p:nvPr/>
            </p:nvCxnSpPr>
            <p:spPr>
              <a:xfrm flipV="1">
                <a:off x="1211571" y="4367638"/>
                <a:ext cx="853798" cy="6746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86C1AF6-252D-2CA7-3475-07E128D88544}"/>
                  </a:ext>
                </a:extLst>
              </p:cNvPr>
              <p:cNvCxnSpPr/>
              <p:nvPr/>
            </p:nvCxnSpPr>
            <p:spPr>
              <a:xfrm>
                <a:off x="1966093" y="1933326"/>
                <a:ext cx="896983" cy="1861457"/>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E22791E-13E9-6940-339F-5EA30EE011A8}"/>
                  </a:ext>
                </a:extLst>
              </p:cNvPr>
              <p:cNvCxnSpPr>
                <a:cxnSpLocks/>
              </p:cNvCxnSpPr>
              <p:nvPr/>
            </p:nvCxnSpPr>
            <p:spPr>
              <a:xfrm flipH="1">
                <a:off x="1995485" y="1273652"/>
                <a:ext cx="867591" cy="3180805"/>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0C24B41-57EA-9BD0-9360-2B39B7AA0334}"/>
                  </a:ext>
                </a:extLst>
              </p:cNvPr>
              <p:cNvSpPr txBox="1"/>
              <p:nvPr/>
            </p:nvSpPr>
            <p:spPr>
              <a:xfrm>
                <a:off x="742654" y="5114130"/>
                <a:ext cx="1338828" cy="369332"/>
              </a:xfrm>
              <a:prstGeom prst="rect">
                <a:avLst/>
              </a:prstGeom>
              <a:noFill/>
            </p:spPr>
            <p:txBody>
              <a:bodyPr wrap="none" rtlCol="0">
                <a:spAutoFit/>
              </a:bodyPr>
              <a:lstStyle/>
              <a:p>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世界座標系</a:t>
                </a:r>
              </a:p>
            </p:txBody>
          </p:sp>
          <p:sp>
            <p:nvSpPr>
              <p:cNvPr id="32" name="テキスト ボックス 31">
                <a:extLst>
                  <a:ext uri="{FF2B5EF4-FFF2-40B4-BE49-F238E27FC236}">
                    <a16:creationId xmlns:a16="http://schemas.microsoft.com/office/drawing/2014/main" id="{8C98BF29-6924-2BAD-21C8-48B2FD98FD38}"/>
                  </a:ext>
                </a:extLst>
              </p:cNvPr>
              <p:cNvSpPr txBox="1"/>
              <p:nvPr/>
            </p:nvSpPr>
            <p:spPr>
              <a:xfrm>
                <a:off x="5408149" y="5120239"/>
                <a:ext cx="3623108" cy="369332"/>
              </a:xfrm>
              <a:prstGeom prst="rect">
                <a:avLst/>
              </a:prstGeom>
              <a:noFill/>
            </p:spPr>
            <p:txBody>
              <a:bodyPr wrap="none" rtlCol="0">
                <a:spAutoFit/>
              </a:bodyPr>
              <a:lstStyle/>
              <a:p>
                <a:r>
                  <a:rPr kumimoji="1"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a:t>
                </a:r>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座標系</a:t>
                </a:r>
                <a:r>
                  <a:rPr kumimoji="1"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t>
                </a:r>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セッション開始時固定</a:t>
                </a:r>
                <a:r>
                  <a:rPr kumimoji="1"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t>
                </a:r>
                <a:endPar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endParaRPr>
              </a:p>
            </p:txBody>
          </p:sp>
          <p:cxnSp>
            <p:nvCxnSpPr>
              <p:cNvPr id="33" name="直線コネクタ 32">
                <a:extLst>
                  <a:ext uri="{FF2B5EF4-FFF2-40B4-BE49-F238E27FC236}">
                    <a16:creationId xmlns:a16="http://schemas.microsoft.com/office/drawing/2014/main" id="{B156DD91-4821-5C85-7E28-874B6CA05151}"/>
                  </a:ext>
                </a:extLst>
              </p:cNvPr>
              <p:cNvCxnSpPr>
                <a:cxnSpLocks/>
              </p:cNvCxnSpPr>
              <p:nvPr/>
            </p:nvCxnSpPr>
            <p:spPr>
              <a:xfrm flipH="1">
                <a:off x="4788000" y="3268800"/>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9674CCA-2467-26E1-9E5E-A146ADA011B9}"/>
                  </a:ext>
                </a:extLst>
              </p:cNvPr>
              <p:cNvCxnSpPr>
                <a:cxnSpLocks/>
              </p:cNvCxnSpPr>
              <p:nvPr/>
            </p:nvCxnSpPr>
            <p:spPr>
              <a:xfrm flipH="1">
                <a:off x="2980643" y="50400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11C1359-5A1C-5674-8E4B-9F94E5211BC1}"/>
                  </a:ext>
                </a:extLst>
              </p:cNvPr>
              <p:cNvCxnSpPr>
                <a:cxnSpLocks/>
              </p:cNvCxnSpPr>
              <p:nvPr/>
            </p:nvCxnSpPr>
            <p:spPr>
              <a:xfrm flipH="1">
                <a:off x="3780000" y="4454457"/>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204320C-5C43-DC05-D839-B72D70000575}"/>
                  </a:ext>
                </a:extLst>
              </p:cNvPr>
              <p:cNvCxnSpPr>
                <a:cxnSpLocks/>
              </p:cNvCxnSpPr>
              <p:nvPr/>
            </p:nvCxnSpPr>
            <p:spPr>
              <a:xfrm flipH="1">
                <a:off x="4679929" y="3794783"/>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A1D57BC-52AA-505B-36A7-E58308DF77CB}"/>
                  </a:ext>
                </a:extLst>
              </p:cNvPr>
              <p:cNvCxnSpPr>
                <a:cxnSpLocks/>
              </p:cNvCxnSpPr>
              <p:nvPr/>
            </p:nvCxnSpPr>
            <p:spPr>
              <a:xfrm flipH="1">
                <a:off x="5391867" y="32688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B51902D8-2E24-1D6A-CC3A-ED0C978E7F4C}"/>
                  </a:ext>
                </a:extLst>
              </p:cNvPr>
              <p:cNvGrpSpPr/>
              <p:nvPr/>
            </p:nvGrpSpPr>
            <p:grpSpPr>
              <a:xfrm>
                <a:off x="6180007" y="3589200"/>
                <a:ext cx="1767959" cy="1342986"/>
                <a:chOff x="6269217" y="3819665"/>
                <a:chExt cx="1767959" cy="1342986"/>
              </a:xfrm>
            </p:grpSpPr>
            <p:cxnSp>
              <p:nvCxnSpPr>
                <p:cNvPr id="43" name="直線矢印コネクタ 42">
                  <a:extLst>
                    <a:ext uri="{FF2B5EF4-FFF2-40B4-BE49-F238E27FC236}">
                      <a16:creationId xmlns:a16="http://schemas.microsoft.com/office/drawing/2014/main" id="{F04F9B05-4971-E57E-CE4F-6B83D12CEBED}"/>
                    </a:ext>
                  </a:extLst>
                </p:cNvPr>
                <p:cNvCxnSpPr>
                  <a:cxnSpLocks/>
                </p:cNvCxnSpPr>
                <p:nvPr/>
              </p:nvCxnSpPr>
              <p:spPr>
                <a:xfrm flipV="1">
                  <a:off x="7302804" y="3819665"/>
                  <a:ext cx="12218" cy="9788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1EA599EC-29A3-1AE6-B1DC-2A2CF07881CE}"/>
                    </a:ext>
                  </a:extLst>
                </p:cNvPr>
                <p:cNvCxnSpPr>
                  <a:cxnSpLocks/>
                </p:cNvCxnSpPr>
                <p:nvPr/>
              </p:nvCxnSpPr>
              <p:spPr>
                <a:xfrm flipV="1">
                  <a:off x="7293626" y="4204453"/>
                  <a:ext cx="416748" cy="61314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直方体 44">
                  <a:extLst>
                    <a:ext uri="{FF2B5EF4-FFF2-40B4-BE49-F238E27FC236}">
                      <a16:creationId xmlns:a16="http://schemas.microsoft.com/office/drawing/2014/main" id="{F5F663C1-B1F6-6F14-BD7D-BD93C95FF96C}"/>
                    </a:ext>
                  </a:extLst>
                </p:cNvPr>
                <p:cNvSpPr/>
                <p:nvPr/>
              </p:nvSpPr>
              <p:spPr>
                <a:xfrm rot="985455">
                  <a:off x="7655791" y="4824031"/>
                  <a:ext cx="381385" cy="338620"/>
                </a:xfrm>
                <a:prstGeom prst="cube">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台形 45">
                  <a:extLst>
                    <a:ext uri="{FF2B5EF4-FFF2-40B4-BE49-F238E27FC236}">
                      <a16:creationId xmlns:a16="http://schemas.microsoft.com/office/drawing/2014/main" id="{9A141F83-D0E4-FBA6-E5FA-48B8EF8A2EEE}"/>
                    </a:ext>
                  </a:extLst>
                </p:cNvPr>
                <p:cNvSpPr/>
                <p:nvPr/>
              </p:nvSpPr>
              <p:spPr>
                <a:xfrm rot="6474524">
                  <a:off x="7281181" y="4674132"/>
                  <a:ext cx="339505" cy="429851"/>
                </a:xfrm>
                <a:prstGeom prst="trapezoid">
                  <a:avLst>
                    <a:gd name="adj" fmla="val 35440"/>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台形 46">
                  <a:extLst>
                    <a:ext uri="{FF2B5EF4-FFF2-40B4-BE49-F238E27FC236}">
                      <a16:creationId xmlns:a16="http://schemas.microsoft.com/office/drawing/2014/main" id="{D93D0D35-8BB3-732A-4996-07242506A4EA}"/>
                    </a:ext>
                  </a:extLst>
                </p:cNvPr>
                <p:cNvSpPr/>
                <p:nvPr/>
              </p:nvSpPr>
              <p:spPr>
                <a:xfrm rot="7411262">
                  <a:off x="7449191" y="4531485"/>
                  <a:ext cx="121247" cy="448705"/>
                </a:xfrm>
                <a:prstGeom prst="trapezoid">
                  <a:avLst>
                    <a:gd name="adj" fmla="val 28651"/>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FA86A659-A15D-8D3C-9D68-55FDB84C9AE1}"/>
                    </a:ext>
                  </a:extLst>
                </p:cNvPr>
                <p:cNvCxnSpPr>
                  <a:cxnSpLocks/>
                </p:cNvCxnSpPr>
                <p:nvPr/>
              </p:nvCxnSpPr>
              <p:spPr>
                <a:xfrm flipH="1" flipV="1">
                  <a:off x="6269217" y="4405511"/>
                  <a:ext cx="985346" cy="37645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251EA2F7-FA89-F387-C99C-677CA1B403B2}"/>
                  </a:ext>
                </a:extLst>
              </p:cNvPr>
              <p:cNvGrpSpPr/>
              <p:nvPr/>
            </p:nvGrpSpPr>
            <p:grpSpPr>
              <a:xfrm rot="7864535">
                <a:off x="3414891" y="2710883"/>
                <a:ext cx="1927460" cy="1400835"/>
                <a:chOff x="6294476" y="4134397"/>
                <a:chExt cx="1927460" cy="1400835"/>
              </a:xfrm>
            </p:grpSpPr>
            <p:cxnSp>
              <p:nvCxnSpPr>
                <p:cNvPr id="55" name="直線矢印コネクタ 54">
                  <a:extLst>
                    <a:ext uri="{FF2B5EF4-FFF2-40B4-BE49-F238E27FC236}">
                      <a16:creationId xmlns:a16="http://schemas.microsoft.com/office/drawing/2014/main" id="{D6DC442E-A9AF-3FCB-1AE3-DA31A5395D21}"/>
                    </a:ext>
                  </a:extLst>
                </p:cNvPr>
                <p:cNvCxnSpPr>
                  <a:cxnSpLocks/>
                </p:cNvCxnSpPr>
                <p:nvPr/>
              </p:nvCxnSpPr>
              <p:spPr>
                <a:xfrm rot="13735465" flipH="1">
                  <a:off x="7321510" y="4634806"/>
                  <a:ext cx="1115680" cy="68517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FC48C583-EA79-C23A-8C0D-5CB78C7D8F2C}"/>
                    </a:ext>
                  </a:extLst>
                </p:cNvPr>
                <p:cNvCxnSpPr>
                  <a:cxnSpLocks/>
                </p:cNvCxnSpPr>
                <p:nvPr/>
              </p:nvCxnSpPr>
              <p:spPr>
                <a:xfrm rot="13735465" flipV="1">
                  <a:off x="6864783" y="4599236"/>
                  <a:ext cx="6717" cy="11473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F4CCD4C2-9D49-2B67-87D0-D2923024A614}"/>
                    </a:ext>
                  </a:extLst>
                </p:cNvPr>
                <p:cNvCxnSpPr>
                  <a:cxnSpLocks/>
                </p:cNvCxnSpPr>
                <p:nvPr/>
              </p:nvCxnSpPr>
              <p:spPr>
                <a:xfrm rot="13735465">
                  <a:off x="7080658" y="4091411"/>
                  <a:ext cx="543333" cy="6293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2" name="直方体 51">
                  <a:extLst>
                    <a:ext uri="{FF2B5EF4-FFF2-40B4-BE49-F238E27FC236}">
                      <a16:creationId xmlns:a16="http://schemas.microsoft.com/office/drawing/2014/main" id="{19C844BE-A130-4886-E767-1357BA021E8E}"/>
                    </a:ext>
                  </a:extLst>
                </p:cNvPr>
                <p:cNvSpPr/>
                <p:nvPr/>
              </p:nvSpPr>
              <p:spPr>
                <a:xfrm rot="985455">
                  <a:off x="7655791" y="4824031"/>
                  <a:ext cx="381385" cy="33862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台形 52">
                  <a:extLst>
                    <a:ext uri="{FF2B5EF4-FFF2-40B4-BE49-F238E27FC236}">
                      <a16:creationId xmlns:a16="http://schemas.microsoft.com/office/drawing/2014/main" id="{5144A7E9-A7A0-C32F-B3C9-94CD606AC76F}"/>
                    </a:ext>
                  </a:extLst>
                </p:cNvPr>
                <p:cNvSpPr/>
                <p:nvPr/>
              </p:nvSpPr>
              <p:spPr>
                <a:xfrm rot="6474524">
                  <a:off x="7281181" y="4674132"/>
                  <a:ext cx="339505" cy="429851"/>
                </a:xfrm>
                <a:prstGeom prst="trapezoid">
                  <a:avLst>
                    <a:gd name="adj" fmla="val 354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台形 53">
                  <a:extLst>
                    <a:ext uri="{FF2B5EF4-FFF2-40B4-BE49-F238E27FC236}">
                      <a16:creationId xmlns:a16="http://schemas.microsoft.com/office/drawing/2014/main" id="{AC2D993B-0F42-86C7-1AA9-B4090691C51E}"/>
                    </a:ext>
                  </a:extLst>
                </p:cNvPr>
                <p:cNvSpPr/>
                <p:nvPr/>
              </p:nvSpPr>
              <p:spPr>
                <a:xfrm rot="7411262">
                  <a:off x="7449191" y="4531485"/>
                  <a:ext cx="121247" cy="448705"/>
                </a:xfrm>
                <a:prstGeom prst="trapezoid">
                  <a:avLst>
                    <a:gd name="adj" fmla="val 286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07E96DE4-16C6-DE8B-BF8F-CF9838A51C1D}"/>
                  </a:ext>
                </a:extLst>
              </p:cNvPr>
              <p:cNvSpPr txBox="1"/>
              <p:nvPr/>
            </p:nvSpPr>
            <p:spPr>
              <a:xfrm>
                <a:off x="2996778" y="5126512"/>
                <a:ext cx="2225289" cy="369332"/>
              </a:xfrm>
              <a:prstGeom prst="rect">
                <a:avLst/>
              </a:prstGeom>
              <a:noFill/>
            </p:spPr>
            <p:txBody>
              <a:bodyPr wrap="none" rtlCol="0">
                <a:spAutoFit/>
              </a:bodyPr>
              <a:lstStyle/>
              <a:p>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ARKit</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カメラ</a:t>
                </a:r>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座標系</a:t>
                </a:r>
              </a:p>
            </p:txBody>
          </p:sp>
          <p:sp>
            <p:nvSpPr>
              <p:cNvPr id="72" name="矢印: 左カーブ 71">
                <a:extLst>
                  <a:ext uri="{FF2B5EF4-FFF2-40B4-BE49-F238E27FC236}">
                    <a16:creationId xmlns:a16="http://schemas.microsoft.com/office/drawing/2014/main" id="{1CBB50F6-CA2D-3C78-9B4F-F178BDC01101}"/>
                  </a:ext>
                </a:extLst>
              </p:cNvPr>
              <p:cNvSpPr/>
              <p:nvPr/>
            </p:nvSpPr>
            <p:spPr>
              <a:xfrm rot="17108442">
                <a:off x="5475536" y="2135775"/>
                <a:ext cx="982325" cy="2260071"/>
              </a:xfrm>
              <a:prstGeom prst="curvedLeftArrow">
                <a:avLst>
                  <a:gd name="adj1" fmla="val 18551"/>
                  <a:gd name="adj2" fmla="val 8095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吹き出し: 角を丸めた四角形 73">
                <a:extLst>
                  <a:ext uri="{FF2B5EF4-FFF2-40B4-BE49-F238E27FC236}">
                    <a16:creationId xmlns:a16="http://schemas.microsoft.com/office/drawing/2014/main" id="{A2BE4E10-4CC7-78F3-E924-6DDD03948834}"/>
                  </a:ext>
                </a:extLst>
              </p:cNvPr>
              <p:cNvSpPr/>
              <p:nvPr/>
            </p:nvSpPr>
            <p:spPr>
              <a:xfrm>
                <a:off x="4778964" y="1815751"/>
                <a:ext cx="4114912" cy="612648"/>
              </a:xfrm>
              <a:prstGeom prst="wedgeRoundRectCallout">
                <a:avLst>
                  <a:gd name="adj1" fmla="val -27596"/>
                  <a:gd name="adj2" fmla="val 78723"/>
                  <a:gd name="adj3" fmla="val 16667"/>
                </a:avLst>
              </a:prstGeom>
              <a:noFill/>
              <a:ln>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VIO(Visual-Inertial Odometry)</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でカメラ位置姿勢推定</a:t>
                </a:r>
              </a:p>
            </p:txBody>
          </p:sp>
        </p:grpSp>
        <p:sp>
          <p:nvSpPr>
            <p:cNvPr id="2" name="テキスト ボックス 1">
              <a:extLst>
                <a:ext uri="{FF2B5EF4-FFF2-40B4-BE49-F238E27FC236}">
                  <a16:creationId xmlns:a16="http://schemas.microsoft.com/office/drawing/2014/main" id="{85599DED-B763-F031-31D8-0777C85B7E15}"/>
                </a:ext>
              </a:extLst>
            </p:cNvPr>
            <p:cNvSpPr txBox="1"/>
            <p:nvPr/>
          </p:nvSpPr>
          <p:spPr>
            <a:xfrm>
              <a:off x="2523617" y="4884625"/>
              <a:ext cx="316771" cy="369332"/>
            </a:xfrm>
            <a:prstGeom prst="rect">
              <a:avLst/>
            </a:prstGeom>
            <a:solidFill>
              <a:schemeClr val="bg1"/>
            </a:solidFill>
          </p:spPr>
          <p:txBody>
            <a:bodyPr wrap="square" rtlCol="0">
              <a:spAutoFit/>
            </a:bodyPr>
            <a:lstStyle/>
            <a:p>
              <a:r>
                <a:rPr kumimoji="1" lang="en-US" altLang="ja-JP" dirty="0"/>
                <a:t>X</a:t>
              </a:r>
            </a:p>
          </p:txBody>
        </p:sp>
        <p:sp>
          <p:nvSpPr>
            <p:cNvPr id="3" name="テキスト ボックス 2">
              <a:extLst>
                <a:ext uri="{FF2B5EF4-FFF2-40B4-BE49-F238E27FC236}">
                  <a16:creationId xmlns:a16="http://schemas.microsoft.com/office/drawing/2014/main" id="{0B2F56DA-99A8-2B0F-4456-7A4DDDCAD3AE}"/>
                </a:ext>
              </a:extLst>
            </p:cNvPr>
            <p:cNvSpPr txBox="1"/>
            <p:nvPr/>
          </p:nvSpPr>
          <p:spPr>
            <a:xfrm>
              <a:off x="2091317" y="4052300"/>
              <a:ext cx="316771" cy="369332"/>
            </a:xfrm>
            <a:prstGeom prst="rect">
              <a:avLst/>
            </a:prstGeom>
            <a:solidFill>
              <a:schemeClr val="bg1"/>
            </a:solidFill>
          </p:spPr>
          <p:txBody>
            <a:bodyPr wrap="square" rtlCol="0">
              <a:spAutoFit/>
            </a:bodyPr>
            <a:lstStyle/>
            <a:p>
              <a:r>
                <a:rPr lang="en-US" altLang="ja-JP" dirty="0"/>
                <a:t>Y</a:t>
              </a:r>
              <a:endParaRPr kumimoji="1" lang="en-US" altLang="ja-JP" dirty="0"/>
            </a:p>
          </p:txBody>
        </p:sp>
        <p:sp>
          <p:nvSpPr>
            <p:cNvPr id="5" name="テキスト ボックス 4">
              <a:extLst>
                <a:ext uri="{FF2B5EF4-FFF2-40B4-BE49-F238E27FC236}">
                  <a16:creationId xmlns:a16="http://schemas.microsoft.com/office/drawing/2014/main" id="{09332A94-DA4A-8868-CAA7-2FE7CCEC27E0}"/>
                </a:ext>
              </a:extLst>
            </p:cNvPr>
            <p:cNvSpPr txBox="1"/>
            <p:nvPr/>
          </p:nvSpPr>
          <p:spPr>
            <a:xfrm>
              <a:off x="1011218" y="3279192"/>
              <a:ext cx="316771" cy="369332"/>
            </a:xfrm>
            <a:prstGeom prst="rect">
              <a:avLst/>
            </a:prstGeom>
            <a:solidFill>
              <a:schemeClr val="bg1"/>
            </a:solidFill>
          </p:spPr>
          <p:txBody>
            <a:bodyPr wrap="square" rtlCol="0">
              <a:spAutoFit/>
            </a:bodyPr>
            <a:lstStyle/>
            <a:p>
              <a:r>
                <a:rPr kumimoji="1" lang="en-US" altLang="ja-JP" dirty="0"/>
                <a:t>Z</a:t>
              </a:r>
            </a:p>
          </p:txBody>
        </p:sp>
        <p:sp>
          <p:nvSpPr>
            <p:cNvPr id="6" name="テキスト ボックス 5">
              <a:extLst>
                <a:ext uri="{FF2B5EF4-FFF2-40B4-BE49-F238E27FC236}">
                  <a16:creationId xmlns:a16="http://schemas.microsoft.com/office/drawing/2014/main" id="{4B47CB0F-78D2-F978-BA96-7A1081EED8C4}"/>
                </a:ext>
              </a:extLst>
            </p:cNvPr>
            <p:cNvSpPr txBox="1"/>
            <p:nvPr/>
          </p:nvSpPr>
          <p:spPr>
            <a:xfrm>
              <a:off x="7639785" y="3824630"/>
              <a:ext cx="316771" cy="369332"/>
            </a:xfrm>
            <a:prstGeom prst="rect">
              <a:avLst/>
            </a:prstGeom>
            <a:solidFill>
              <a:schemeClr val="bg1"/>
            </a:solidFill>
          </p:spPr>
          <p:txBody>
            <a:bodyPr wrap="square" rtlCol="0">
              <a:spAutoFit/>
            </a:bodyPr>
            <a:lstStyle/>
            <a:p>
              <a:r>
                <a:rPr kumimoji="1" lang="en-US" altLang="ja-JP" dirty="0"/>
                <a:t>X</a:t>
              </a:r>
            </a:p>
          </p:txBody>
        </p:sp>
        <p:sp>
          <p:nvSpPr>
            <p:cNvPr id="7" name="テキスト ボックス 6">
              <a:extLst>
                <a:ext uri="{FF2B5EF4-FFF2-40B4-BE49-F238E27FC236}">
                  <a16:creationId xmlns:a16="http://schemas.microsoft.com/office/drawing/2014/main" id="{14DCE81C-0FAB-5AEF-E57B-5B7BB564E840}"/>
                </a:ext>
              </a:extLst>
            </p:cNvPr>
            <p:cNvSpPr txBox="1"/>
            <p:nvPr/>
          </p:nvSpPr>
          <p:spPr>
            <a:xfrm>
              <a:off x="7067426" y="3208760"/>
              <a:ext cx="316771" cy="369332"/>
            </a:xfrm>
            <a:prstGeom prst="rect">
              <a:avLst/>
            </a:prstGeom>
            <a:solidFill>
              <a:schemeClr val="bg1"/>
            </a:solidFill>
          </p:spPr>
          <p:txBody>
            <a:bodyPr wrap="square" rtlCol="0">
              <a:spAutoFit/>
            </a:bodyPr>
            <a:lstStyle/>
            <a:p>
              <a:r>
                <a:rPr lang="en-US" altLang="ja-JP" dirty="0"/>
                <a:t>Y</a:t>
              </a:r>
              <a:endParaRPr kumimoji="1" lang="en-US" altLang="ja-JP" dirty="0"/>
            </a:p>
          </p:txBody>
        </p:sp>
        <p:sp>
          <p:nvSpPr>
            <p:cNvPr id="8" name="テキスト ボックス 7">
              <a:extLst>
                <a:ext uri="{FF2B5EF4-FFF2-40B4-BE49-F238E27FC236}">
                  <a16:creationId xmlns:a16="http://schemas.microsoft.com/office/drawing/2014/main" id="{D976D419-E894-874F-C062-4E7A0916C851}"/>
                </a:ext>
              </a:extLst>
            </p:cNvPr>
            <p:cNvSpPr txBox="1"/>
            <p:nvPr/>
          </p:nvSpPr>
          <p:spPr>
            <a:xfrm>
              <a:off x="5860930" y="3955590"/>
              <a:ext cx="316771" cy="369332"/>
            </a:xfrm>
            <a:prstGeom prst="rect">
              <a:avLst/>
            </a:prstGeom>
            <a:solidFill>
              <a:schemeClr val="bg1"/>
            </a:solidFill>
          </p:spPr>
          <p:txBody>
            <a:bodyPr wrap="square" rtlCol="0">
              <a:spAutoFit/>
            </a:bodyPr>
            <a:lstStyle/>
            <a:p>
              <a:r>
                <a:rPr kumimoji="1" lang="en-US" altLang="ja-JP" dirty="0"/>
                <a:t>Z</a:t>
              </a:r>
            </a:p>
          </p:txBody>
        </p:sp>
        <p:sp>
          <p:nvSpPr>
            <p:cNvPr id="25" name="テキスト ボックス 24">
              <a:extLst>
                <a:ext uri="{FF2B5EF4-FFF2-40B4-BE49-F238E27FC236}">
                  <a16:creationId xmlns:a16="http://schemas.microsoft.com/office/drawing/2014/main" id="{3B2668EB-B689-1FD6-B307-E46A9715AB02}"/>
                </a:ext>
              </a:extLst>
            </p:cNvPr>
            <p:cNvSpPr txBox="1"/>
            <p:nvPr/>
          </p:nvSpPr>
          <p:spPr>
            <a:xfrm>
              <a:off x="4841228" y="4085125"/>
              <a:ext cx="316771" cy="369332"/>
            </a:xfrm>
            <a:prstGeom prst="rect">
              <a:avLst/>
            </a:prstGeom>
            <a:solidFill>
              <a:schemeClr val="bg1"/>
            </a:solidFill>
          </p:spPr>
          <p:txBody>
            <a:bodyPr wrap="square" rtlCol="0">
              <a:spAutoFit/>
            </a:bodyPr>
            <a:lstStyle/>
            <a:p>
              <a:r>
                <a:rPr kumimoji="1" lang="en-US" altLang="ja-JP" dirty="0"/>
                <a:t>X</a:t>
              </a:r>
            </a:p>
          </p:txBody>
        </p:sp>
        <p:sp>
          <p:nvSpPr>
            <p:cNvPr id="27" name="テキスト ボックス 26">
              <a:extLst>
                <a:ext uri="{FF2B5EF4-FFF2-40B4-BE49-F238E27FC236}">
                  <a16:creationId xmlns:a16="http://schemas.microsoft.com/office/drawing/2014/main" id="{86BD621B-C75F-3A9E-A1D1-0E3FA4C1EF69}"/>
                </a:ext>
              </a:extLst>
            </p:cNvPr>
            <p:cNvSpPr txBox="1"/>
            <p:nvPr/>
          </p:nvSpPr>
          <p:spPr>
            <a:xfrm>
              <a:off x="4229412" y="1961027"/>
              <a:ext cx="316771" cy="369332"/>
            </a:xfrm>
            <a:prstGeom prst="rect">
              <a:avLst/>
            </a:prstGeom>
            <a:solidFill>
              <a:schemeClr val="bg1"/>
            </a:solidFill>
          </p:spPr>
          <p:txBody>
            <a:bodyPr wrap="square" rtlCol="0">
              <a:spAutoFit/>
            </a:bodyPr>
            <a:lstStyle/>
            <a:p>
              <a:r>
                <a:rPr lang="en-US" altLang="ja-JP" dirty="0"/>
                <a:t>Y</a:t>
              </a:r>
              <a:endParaRPr kumimoji="1" lang="en-US" altLang="ja-JP" dirty="0"/>
            </a:p>
          </p:txBody>
        </p:sp>
        <p:sp>
          <p:nvSpPr>
            <p:cNvPr id="28" name="テキスト ボックス 27">
              <a:extLst>
                <a:ext uri="{FF2B5EF4-FFF2-40B4-BE49-F238E27FC236}">
                  <a16:creationId xmlns:a16="http://schemas.microsoft.com/office/drawing/2014/main" id="{3DFA9049-EEB2-B860-44D7-9E05C4044040}"/>
                </a:ext>
              </a:extLst>
            </p:cNvPr>
            <p:cNvSpPr txBox="1"/>
            <p:nvPr/>
          </p:nvSpPr>
          <p:spPr>
            <a:xfrm>
              <a:off x="2992402" y="4078616"/>
              <a:ext cx="316771" cy="369332"/>
            </a:xfrm>
            <a:prstGeom prst="rect">
              <a:avLst/>
            </a:prstGeom>
            <a:solidFill>
              <a:schemeClr val="bg1"/>
            </a:solidFill>
          </p:spPr>
          <p:txBody>
            <a:bodyPr wrap="square" rtlCol="0">
              <a:spAutoFit/>
            </a:bodyPr>
            <a:lstStyle/>
            <a:p>
              <a:r>
                <a:rPr kumimoji="1" lang="en-US" altLang="ja-JP" dirty="0"/>
                <a:t>Z</a:t>
              </a:r>
            </a:p>
          </p:txBody>
        </p:sp>
      </p:grpSp>
    </p:spTree>
    <p:extLst>
      <p:ext uri="{BB962C8B-B14F-4D97-AF65-F5344CB8AC3E}">
        <p14:creationId xmlns:p14="http://schemas.microsoft.com/office/powerpoint/2010/main" val="3974477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3" name="グループ化 62">
            <a:extLst>
              <a:ext uri="{FF2B5EF4-FFF2-40B4-BE49-F238E27FC236}">
                <a16:creationId xmlns:a16="http://schemas.microsoft.com/office/drawing/2014/main" id="{87120FC0-DA3C-DF70-ADF9-A719EF3D00BE}"/>
              </a:ext>
            </a:extLst>
          </p:cNvPr>
          <p:cNvGrpSpPr/>
          <p:nvPr/>
        </p:nvGrpSpPr>
        <p:grpSpPr>
          <a:xfrm>
            <a:off x="1011218" y="748961"/>
            <a:ext cx="7025958" cy="4994242"/>
            <a:chOff x="1011218" y="748961"/>
            <a:chExt cx="7025958" cy="4994242"/>
          </a:xfrm>
        </p:grpSpPr>
        <p:grpSp>
          <p:nvGrpSpPr>
            <p:cNvPr id="101" name="グループ化 100">
              <a:extLst>
                <a:ext uri="{FF2B5EF4-FFF2-40B4-BE49-F238E27FC236}">
                  <a16:creationId xmlns:a16="http://schemas.microsoft.com/office/drawing/2014/main" id="{B5DD703E-5BAD-48E4-8802-CF9FBA776578}"/>
                </a:ext>
              </a:extLst>
            </p:cNvPr>
            <p:cNvGrpSpPr/>
            <p:nvPr/>
          </p:nvGrpSpPr>
          <p:grpSpPr>
            <a:xfrm>
              <a:off x="1153074" y="748961"/>
              <a:ext cx="6884102" cy="4985089"/>
              <a:chOff x="1153074" y="748961"/>
              <a:chExt cx="6884102" cy="4985089"/>
            </a:xfrm>
          </p:grpSpPr>
          <p:cxnSp>
            <p:nvCxnSpPr>
              <p:cNvPr id="49" name="直線コネクタ 48">
                <a:extLst>
                  <a:ext uri="{FF2B5EF4-FFF2-40B4-BE49-F238E27FC236}">
                    <a16:creationId xmlns:a16="http://schemas.microsoft.com/office/drawing/2014/main" id="{7E7F59C7-38E8-05BE-4B6C-F81DC516A23A}"/>
                  </a:ext>
                </a:extLst>
              </p:cNvPr>
              <p:cNvCxnSpPr>
                <a:cxnSpLocks/>
              </p:cNvCxnSpPr>
              <p:nvPr/>
            </p:nvCxnSpPr>
            <p:spPr>
              <a:xfrm>
                <a:off x="2863076" y="1263262"/>
                <a:ext cx="4665430" cy="34461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418B037-EE20-0276-5FDA-307A5EC16970}"/>
                  </a:ext>
                </a:extLst>
              </p:cNvPr>
              <p:cNvCxnSpPr>
                <a:endCxn id="5" idx="1"/>
              </p:cNvCxnSpPr>
              <p:nvPr/>
            </p:nvCxnSpPr>
            <p:spPr>
              <a:xfrm>
                <a:off x="1966093" y="1933326"/>
                <a:ext cx="5519714" cy="2847815"/>
              </a:xfrm>
              <a:prstGeom prst="line">
                <a:avLst/>
              </a:prstGeom>
              <a:ln w="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F4F0A61-3ACD-44B9-C4A6-57B931BD4707}"/>
                  </a:ext>
                </a:extLst>
              </p:cNvPr>
              <p:cNvCxnSpPr>
                <a:endCxn id="5" idx="3"/>
              </p:cNvCxnSpPr>
              <p:nvPr/>
            </p:nvCxnSpPr>
            <p:spPr>
              <a:xfrm>
                <a:off x="1995485" y="4454457"/>
                <a:ext cx="5420574" cy="54251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AE2E901D-E851-4E56-A7EA-0E5725F0A3DF}"/>
                  </a:ext>
                </a:extLst>
              </p:cNvPr>
              <p:cNvCxnSpPr>
                <a:endCxn id="5" idx="0"/>
              </p:cNvCxnSpPr>
              <p:nvPr/>
            </p:nvCxnSpPr>
            <p:spPr>
              <a:xfrm>
                <a:off x="2863076" y="3794783"/>
                <a:ext cx="4792369" cy="11603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A169BEB9-FAC8-C4F1-D3B9-17A2CE72F448}"/>
                  </a:ext>
                </a:extLst>
              </p:cNvPr>
              <p:cNvCxnSpPr/>
              <p:nvPr/>
            </p:nvCxnSpPr>
            <p:spPr>
              <a:xfrm>
                <a:off x="1182323" y="2521155"/>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94E6210-E94C-E74F-CFB2-A35A08807BD2}"/>
                  </a:ext>
                </a:extLst>
              </p:cNvPr>
              <p:cNvCxnSpPr>
                <a:cxnSpLocks/>
              </p:cNvCxnSpPr>
              <p:nvPr/>
            </p:nvCxnSpPr>
            <p:spPr>
              <a:xfrm flipH="1">
                <a:off x="1182323" y="3270092"/>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B46DA69-6450-BBB5-BDA1-79C94DDB9432}"/>
                  </a:ext>
                </a:extLst>
              </p:cNvPr>
              <p:cNvCxnSpPr>
                <a:cxnSpLocks/>
              </p:cNvCxnSpPr>
              <p:nvPr/>
            </p:nvCxnSpPr>
            <p:spPr>
              <a:xfrm flipH="1">
                <a:off x="1182322" y="748961"/>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E806F2E-E494-9648-92CC-4987DD95D643}"/>
                  </a:ext>
                </a:extLst>
              </p:cNvPr>
              <p:cNvCxnSpPr/>
              <p:nvPr/>
            </p:nvCxnSpPr>
            <p:spPr>
              <a:xfrm>
                <a:off x="3603305" y="748961"/>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D1EDE5D-9E59-4C17-9C3B-9302113191C1}"/>
                  </a:ext>
                </a:extLst>
              </p:cNvPr>
              <p:cNvCxnSpPr/>
              <p:nvPr/>
            </p:nvCxnSpPr>
            <p:spPr>
              <a:xfrm>
                <a:off x="1966093" y="1933326"/>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446A991-18A7-5C04-BA00-EE3F3105DFB8}"/>
                  </a:ext>
                </a:extLst>
              </p:cNvPr>
              <p:cNvCxnSpPr/>
              <p:nvPr/>
            </p:nvCxnSpPr>
            <p:spPr>
              <a:xfrm>
                <a:off x="2863076" y="1273652"/>
                <a:ext cx="0" cy="252113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D34E6E8-7D80-0288-12F0-05B68DF3DFEF}"/>
                  </a:ext>
                </a:extLst>
              </p:cNvPr>
              <p:cNvCxnSpPr>
                <a:cxnSpLocks/>
              </p:cNvCxnSpPr>
              <p:nvPr/>
            </p:nvCxnSpPr>
            <p:spPr>
              <a:xfrm flipH="1">
                <a:off x="2980643" y="3270092"/>
                <a:ext cx="2420983" cy="177219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358DEC6-FDDB-F005-E4C1-8E6D431B3E02}"/>
                  </a:ext>
                </a:extLst>
              </p:cNvPr>
              <p:cNvCxnSpPr>
                <a:cxnSpLocks/>
              </p:cNvCxnSpPr>
              <p:nvPr/>
            </p:nvCxnSpPr>
            <p:spPr>
              <a:xfrm flipH="1">
                <a:off x="1182322" y="5042286"/>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F60853B-E669-BC9E-89C1-0DCF70CDCBA9}"/>
                  </a:ext>
                </a:extLst>
              </p:cNvPr>
              <p:cNvCxnSpPr>
                <a:cxnSpLocks/>
              </p:cNvCxnSpPr>
              <p:nvPr/>
            </p:nvCxnSpPr>
            <p:spPr>
              <a:xfrm flipH="1">
                <a:off x="1966093" y="4454457"/>
                <a:ext cx="1825097"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52B9774-E2E9-AD9D-E3D3-214303ED20FA}"/>
                  </a:ext>
                </a:extLst>
              </p:cNvPr>
              <p:cNvCxnSpPr>
                <a:cxnSpLocks/>
              </p:cNvCxnSpPr>
              <p:nvPr/>
            </p:nvCxnSpPr>
            <p:spPr>
              <a:xfrm flipH="1">
                <a:off x="2865253" y="3794783"/>
                <a:ext cx="181500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F8C0EB8-A026-7C41-4AE5-47FC964542A3}"/>
                  </a:ext>
                </a:extLst>
              </p:cNvPr>
              <p:cNvCxnSpPr>
                <a:cxnSpLocks/>
              </p:cNvCxnSpPr>
              <p:nvPr/>
            </p:nvCxnSpPr>
            <p:spPr>
              <a:xfrm flipH="1">
                <a:off x="3603305" y="3270092"/>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F43D71F-F310-31B2-A445-01D0AEFCAFE1}"/>
                  </a:ext>
                </a:extLst>
              </p:cNvPr>
              <p:cNvCxnSpPr>
                <a:cxnSpLocks/>
              </p:cNvCxnSpPr>
              <p:nvPr/>
            </p:nvCxnSpPr>
            <p:spPr>
              <a:xfrm flipV="1">
                <a:off x="1182322" y="3657624"/>
                <a:ext cx="0" cy="138466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5C61BB5-DAAD-6B7C-A0C5-1A559059121E}"/>
                  </a:ext>
                </a:extLst>
              </p:cNvPr>
              <p:cNvCxnSpPr>
                <a:cxnSpLocks/>
              </p:cNvCxnSpPr>
              <p:nvPr/>
            </p:nvCxnSpPr>
            <p:spPr>
              <a:xfrm rot="5400000" flipV="1">
                <a:off x="1845405" y="4349955"/>
                <a:ext cx="0" cy="138466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CD3B53A-C3B1-801E-9206-EDD5CCF37314}"/>
                  </a:ext>
                </a:extLst>
              </p:cNvPr>
              <p:cNvCxnSpPr/>
              <p:nvPr/>
            </p:nvCxnSpPr>
            <p:spPr>
              <a:xfrm>
                <a:off x="1966093" y="1933326"/>
                <a:ext cx="896983" cy="1861457"/>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26158E5-FB1E-DB53-F525-E6ACEF0F31AA}"/>
                  </a:ext>
                </a:extLst>
              </p:cNvPr>
              <p:cNvCxnSpPr>
                <a:cxnSpLocks/>
              </p:cNvCxnSpPr>
              <p:nvPr/>
            </p:nvCxnSpPr>
            <p:spPr>
              <a:xfrm flipH="1">
                <a:off x="1995485" y="1273652"/>
                <a:ext cx="867591" cy="3180805"/>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BCD59BFD-B042-0405-74A9-F41D35178FC5}"/>
                  </a:ext>
                </a:extLst>
              </p:cNvPr>
              <p:cNvSpPr txBox="1"/>
              <p:nvPr/>
            </p:nvSpPr>
            <p:spPr>
              <a:xfrm>
                <a:off x="1153074" y="5364472"/>
                <a:ext cx="1338828" cy="369332"/>
              </a:xfrm>
              <a:prstGeom prst="rect">
                <a:avLst/>
              </a:prstGeom>
              <a:noFill/>
            </p:spPr>
            <p:txBody>
              <a:bodyPr wrap="none" rtlCol="0">
                <a:spAutoFit/>
              </a:bodyPr>
              <a:lstStyle/>
              <a:p>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世界座標系</a:t>
                </a:r>
              </a:p>
            </p:txBody>
          </p:sp>
          <p:sp>
            <p:nvSpPr>
              <p:cNvPr id="84" name="テキスト ボックス 83">
                <a:extLst>
                  <a:ext uri="{FF2B5EF4-FFF2-40B4-BE49-F238E27FC236}">
                    <a16:creationId xmlns:a16="http://schemas.microsoft.com/office/drawing/2014/main" id="{23C6EC72-86B3-CC0B-372C-FE798C2EF676}"/>
                  </a:ext>
                </a:extLst>
              </p:cNvPr>
              <p:cNvSpPr txBox="1"/>
              <p:nvPr/>
            </p:nvSpPr>
            <p:spPr>
              <a:xfrm>
                <a:off x="3641968" y="5364472"/>
                <a:ext cx="1338828" cy="369332"/>
              </a:xfrm>
              <a:prstGeom prst="rect">
                <a:avLst/>
              </a:prstGeom>
              <a:noFill/>
            </p:spPr>
            <p:txBody>
              <a:bodyPr wrap="none" rtlCol="0">
                <a:spAutoFit/>
              </a:bodyPr>
              <a:lstStyle/>
              <a:p>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画像座標系</a:t>
                </a:r>
              </a:p>
            </p:txBody>
          </p:sp>
          <p:sp>
            <p:nvSpPr>
              <p:cNvPr id="85" name="テキスト ボックス 84">
                <a:extLst>
                  <a:ext uri="{FF2B5EF4-FFF2-40B4-BE49-F238E27FC236}">
                    <a16:creationId xmlns:a16="http://schemas.microsoft.com/office/drawing/2014/main" id="{E9207512-531C-AE42-6F12-ED273C3B9577}"/>
                  </a:ext>
                </a:extLst>
              </p:cNvPr>
              <p:cNvSpPr txBox="1"/>
              <p:nvPr/>
            </p:nvSpPr>
            <p:spPr>
              <a:xfrm>
                <a:off x="5704501" y="5364718"/>
                <a:ext cx="1544012" cy="369332"/>
              </a:xfrm>
              <a:prstGeom prst="rect">
                <a:avLst/>
              </a:prstGeom>
              <a:noFill/>
            </p:spPr>
            <p:txBody>
              <a:bodyPr wrap="none" rtlCol="0">
                <a:spAutoFit/>
              </a:body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カメラ</a:t>
                </a:r>
                <a:r>
                  <a:rPr kumimoji="1"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座標系</a:t>
                </a:r>
              </a:p>
            </p:txBody>
          </p:sp>
          <p:cxnSp>
            <p:nvCxnSpPr>
              <p:cNvPr id="56" name="直線コネクタ 55">
                <a:extLst>
                  <a:ext uri="{FF2B5EF4-FFF2-40B4-BE49-F238E27FC236}">
                    <a16:creationId xmlns:a16="http://schemas.microsoft.com/office/drawing/2014/main" id="{24267562-A65B-07EC-8134-182EEC75E8ED}"/>
                  </a:ext>
                </a:extLst>
              </p:cNvPr>
              <p:cNvCxnSpPr>
                <a:endCxn id="5" idx="0"/>
              </p:cNvCxnSpPr>
              <p:nvPr/>
            </p:nvCxnSpPr>
            <p:spPr>
              <a:xfrm>
                <a:off x="2421082" y="2888673"/>
                <a:ext cx="5234363" cy="2066475"/>
              </a:xfrm>
              <a:prstGeom prst="line">
                <a:avLst/>
              </a:prstGeom>
              <a:ln w="6350">
                <a:solidFill>
                  <a:schemeClr val="accent5">
                    <a:lumMod val="50000"/>
                  </a:schemeClr>
                </a:solidFill>
                <a:prstDash val="dash"/>
                <a:head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88C91278-98A0-9A79-F0CD-E76F513AFBD2}"/>
                  </a:ext>
                </a:extLst>
              </p:cNvPr>
              <p:cNvCxnSpPr>
                <a:cxnSpLocks/>
              </p:cNvCxnSpPr>
              <p:nvPr/>
            </p:nvCxnSpPr>
            <p:spPr>
              <a:xfrm flipV="1">
                <a:off x="4093208" y="2584007"/>
                <a:ext cx="570366" cy="447919"/>
              </a:xfrm>
              <a:prstGeom prst="straightConnector1">
                <a:avLst/>
              </a:prstGeom>
              <a:ln w="12700">
                <a:solidFill>
                  <a:schemeClr val="accent5">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66326DA-D5F3-035F-878C-AF962426FD1C}"/>
                  </a:ext>
                </a:extLst>
              </p:cNvPr>
              <p:cNvCxnSpPr>
                <a:cxnSpLocks/>
              </p:cNvCxnSpPr>
              <p:nvPr/>
            </p:nvCxnSpPr>
            <p:spPr>
              <a:xfrm flipH="1">
                <a:off x="3928511" y="3031926"/>
                <a:ext cx="166047" cy="1629513"/>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6AAE18B4-95E6-67BF-BC8B-A207125C805A}"/>
                  </a:ext>
                </a:extLst>
              </p:cNvPr>
              <p:cNvCxnSpPr>
                <a:cxnSpLocks/>
              </p:cNvCxnSpPr>
              <p:nvPr/>
            </p:nvCxnSpPr>
            <p:spPr>
              <a:xfrm flipH="1">
                <a:off x="4016254" y="3017919"/>
                <a:ext cx="80480" cy="8001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57AE679C-78A4-1747-7AA0-2D161801D1FA}"/>
                  </a:ext>
                </a:extLst>
              </p:cNvPr>
              <p:cNvCxnSpPr>
                <a:cxnSpLocks/>
              </p:cNvCxnSpPr>
              <p:nvPr/>
            </p:nvCxnSpPr>
            <p:spPr>
              <a:xfrm flipV="1">
                <a:off x="4070116" y="2646541"/>
                <a:ext cx="517404" cy="3922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グループ化 98">
                <a:extLst>
                  <a:ext uri="{FF2B5EF4-FFF2-40B4-BE49-F238E27FC236}">
                    <a16:creationId xmlns:a16="http://schemas.microsoft.com/office/drawing/2014/main" id="{CB4CCE89-AF47-E7C6-4A8E-8F4BE0EE547C}"/>
                  </a:ext>
                </a:extLst>
              </p:cNvPr>
              <p:cNvGrpSpPr/>
              <p:nvPr/>
            </p:nvGrpSpPr>
            <p:grpSpPr>
              <a:xfrm>
                <a:off x="6269217" y="4204453"/>
                <a:ext cx="1767959" cy="1529597"/>
                <a:chOff x="6269217" y="4204453"/>
                <a:chExt cx="1767959" cy="1529597"/>
              </a:xfrm>
            </p:grpSpPr>
            <p:cxnSp>
              <p:nvCxnSpPr>
                <p:cNvPr id="89" name="直線矢印コネクタ 88">
                  <a:extLst>
                    <a:ext uri="{FF2B5EF4-FFF2-40B4-BE49-F238E27FC236}">
                      <a16:creationId xmlns:a16="http://schemas.microsoft.com/office/drawing/2014/main" id="{4B565E84-FC14-1AE7-3F79-EC8E3D729441}"/>
                    </a:ext>
                  </a:extLst>
                </p:cNvPr>
                <p:cNvCxnSpPr>
                  <a:cxnSpLocks/>
                </p:cNvCxnSpPr>
                <p:nvPr/>
              </p:nvCxnSpPr>
              <p:spPr>
                <a:xfrm>
                  <a:off x="7302804" y="4798504"/>
                  <a:ext cx="0" cy="9355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6E274FD5-DCCF-B405-0A1D-1F9149B5697D}"/>
                    </a:ext>
                  </a:extLst>
                </p:cNvPr>
                <p:cNvCxnSpPr>
                  <a:cxnSpLocks/>
                </p:cNvCxnSpPr>
                <p:nvPr/>
              </p:nvCxnSpPr>
              <p:spPr>
                <a:xfrm flipV="1">
                  <a:off x="7293626" y="4204453"/>
                  <a:ext cx="416748" cy="61314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 name="台形 4">
                  <a:extLst>
                    <a:ext uri="{FF2B5EF4-FFF2-40B4-BE49-F238E27FC236}">
                      <a16:creationId xmlns:a16="http://schemas.microsoft.com/office/drawing/2014/main" id="{A4D82CA6-8992-4A6F-A16C-E2B9C32657CE}"/>
                    </a:ext>
                  </a:extLst>
                </p:cNvPr>
                <p:cNvSpPr/>
                <p:nvPr/>
              </p:nvSpPr>
              <p:spPr>
                <a:xfrm rot="6474524">
                  <a:off x="7281181" y="4674132"/>
                  <a:ext cx="339505" cy="429851"/>
                </a:xfrm>
                <a:prstGeom prst="trapezoid">
                  <a:avLst>
                    <a:gd name="adj" fmla="val 331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台形 45">
                  <a:extLst>
                    <a:ext uri="{FF2B5EF4-FFF2-40B4-BE49-F238E27FC236}">
                      <a16:creationId xmlns:a16="http://schemas.microsoft.com/office/drawing/2014/main" id="{0D6FE420-9668-0B69-29E3-63341EC9814C}"/>
                    </a:ext>
                  </a:extLst>
                </p:cNvPr>
                <p:cNvSpPr/>
                <p:nvPr/>
              </p:nvSpPr>
              <p:spPr>
                <a:xfrm rot="7461649">
                  <a:off x="7449191" y="4531485"/>
                  <a:ext cx="121247" cy="448705"/>
                </a:xfrm>
                <a:prstGeom prst="trapezoid">
                  <a:avLst>
                    <a:gd name="adj" fmla="val 286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矢印コネクタ 77">
                  <a:extLst>
                    <a:ext uri="{FF2B5EF4-FFF2-40B4-BE49-F238E27FC236}">
                      <a16:creationId xmlns:a16="http://schemas.microsoft.com/office/drawing/2014/main" id="{FBB66DFF-9C0F-31E8-A4B1-5AAE6ED0EC5C}"/>
                    </a:ext>
                  </a:extLst>
                </p:cNvPr>
                <p:cNvCxnSpPr>
                  <a:cxnSpLocks/>
                </p:cNvCxnSpPr>
                <p:nvPr/>
              </p:nvCxnSpPr>
              <p:spPr>
                <a:xfrm flipH="1" flipV="1">
                  <a:off x="6269217" y="4405511"/>
                  <a:ext cx="985346" cy="37645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直方体 1">
                  <a:extLst>
                    <a:ext uri="{FF2B5EF4-FFF2-40B4-BE49-F238E27FC236}">
                      <a16:creationId xmlns:a16="http://schemas.microsoft.com/office/drawing/2014/main" id="{C09F1262-E389-466B-8E93-3E73D2CF57B7}"/>
                    </a:ext>
                  </a:extLst>
                </p:cNvPr>
                <p:cNvSpPr/>
                <p:nvPr/>
              </p:nvSpPr>
              <p:spPr>
                <a:xfrm rot="985455">
                  <a:off x="7655791" y="4824031"/>
                  <a:ext cx="381385" cy="33862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矢印コネクタ 25">
                <a:extLst>
                  <a:ext uri="{FF2B5EF4-FFF2-40B4-BE49-F238E27FC236}">
                    <a16:creationId xmlns:a16="http://schemas.microsoft.com/office/drawing/2014/main" id="{D8D11435-9D19-1655-5701-33CF9DCE3202}"/>
                  </a:ext>
                </a:extLst>
              </p:cNvPr>
              <p:cNvCxnSpPr>
                <a:cxnSpLocks/>
              </p:cNvCxnSpPr>
              <p:nvPr/>
            </p:nvCxnSpPr>
            <p:spPr>
              <a:xfrm flipV="1">
                <a:off x="1211571" y="4367638"/>
                <a:ext cx="853798" cy="6746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F90EBBC3-6BDB-57C4-49A7-E8FB66AB9A5F}"/>
                </a:ext>
              </a:extLst>
            </p:cNvPr>
            <p:cNvSpPr txBox="1"/>
            <p:nvPr/>
          </p:nvSpPr>
          <p:spPr>
            <a:xfrm>
              <a:off x="2523617" y="4884625"/>
              <a:ext cx="316771" cy="369332"/>
            </a:xfrm>
            <a:prstGeom prst="rect">
              <a:avLst/>
            </a:prstGeom>
            <a:solidFill>
              <a:schemeClr val="bg1"/>
            </a:solidFill>
          </p:spPr>
          <p:txBody>
            <a:bodyPr wrap="square" rtlCol="0">
              <a:spAutoFit/>
            </a:bodyPr>
            <a:lstStyle/>
            <a:p>
              <a:r>
                <a:rPr kumimoji="1" lang="en-US" altLang="ja-JP" dirty="0"/>
                <a:t>X</a:t>
              </a:r>
            </a:p>
          </p:txBody>
        </p:sp>
        <p:cxnSp>
          <p:nvCxnSpPr>
            <p:cNvPr id="24" name="直線矢印コネクタ 23">
              <a:extLst>
                <a:ext uri="{FF2B5EF4-FFF2-40B4-BE49-F238E27FC236}">
                  <a16:creationId xmlns:a16="http://schemas.microsoft.com/office/drawing/2014/main" id="{AECDCA91-3476-7885-C5A9-78E09CD7850A}"/>
                </a:ext>
              </a:extLst>
            </p:cNvPr>
            <p:cNvCxnSpPr>
              <a:cxnSpLocks/>
            </p:cNvCxnSpPr>
            <p:nvPr/>
          </p:nvCxnSpPr>
          <p:spPr>
            <a:xfrm flipV="1">
              <a:off x="3928511" y="4189413"/>
              <a:ext cx="584778" cy="467714"/>
            </a:xfrm>
            <a:prstGeom prst="straightConnector1">
              <a:avLst/>
            </a:prstGeom>
            <a:ln w="12700">
              <a:solidFill>
                <a:schemeClr val="accent5">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439F566F-FE33-674C-AABB-21FF8D8A7E1C}"/>
                </a:ext>
              </a:extLst>
            </p:cNvPr>
            <p:cNvCxnSpPr>
              <a:cxnSpLocks/>
            </p:cNvCxnSpPr>
            <p:nvPr/>
          </p:nvCxnSpPr>
          <p:spPr>
            <a:xfrm flipH="1">
              <a:off x="4507506" y="2584007"/>
              <a:ext cx="160029" cy="1619049"/>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5E91AC0-3EAB-1B24-A29E-AD849157C1FD}"/>
                </a:ext>
              </a:extLst>
            </p:cNvPr>
            <p:cNvSpPr txBox="1"/>
            <p:nvPr/>
          </p:nvSpPr>
          <p:spPr>
            <a:xfrm>
              <a:off x="2091317" y="4052300"/>
              <a:ext cx="316771" cy="369332"/>
            </a:xfrm>
            <a:prstGeom prst="rect">
              <a:avLst/>
            </a:prstGeom>
            <a:solidFill>
              <a:schemeClr val="bg1"/>
            </a:solidFill>
          </p:spPr>
          <p:txBody>
            <a:bodyPr wrap="square" rtlCol="0">
              <a:spAutoFit/>
            </a:bodyPr>
            <a:lstStyle/>
            <a:p>
              <a:r>
                <a:rPr lang="en-US" altLang="ja-JP" dirty="0"/>
                <a:t>Y</a:t>
              </a:r>
              <a:endParaRPr kumimoji="1" lang="en-US" altLang="ja-JP" dirty="0"/>
            </a:p>
          </p:txBody>
        </p:sp>
        <p:sp>
          <p:nvSpPr>
            <p:cNvPr id="44" name="テキスト ボックス 43">
              <a:extLst>
                <a:ext uri="{FF2B5EF4-FFF2-40B4-BE49-F238E27FC236}">
                  <a16:creationId xmlns:a16="http://schemas.microsoft.com/office/drawing/2014/main" id="{F981985D-CA1B-38E1-B7AA-045D08B9944F}"/>
                </a:ext>
              </a:extLst>
            </p:cNvPr>
            <p:cNvSpPr txBox="1"/>
            <p:nvPr/>
          </p:nvSpPr>
          <p:spPr>
            <a:xfrm>
              <a:off x="1011218" y="3279192"/>
              <a:ext cx="316771" cy="369332"/>
            </a:xfrm>
            <a:prstGeom prst="rect">
              <a:avLst/>
            </a:prstGeom>
            <a:solidFill>
              <a:schemeClr val="bg1"/>
            </a:solidFill>
          </p:spPr>
          <p:txBody>
            <a:bodyPr wrap="square" rtlCol="0">
              <a:spAutoFit/>
            </a:bodyPr>
            <a:lstStyle/>
            <a:p>
              <a:r>
                <a:rPr kumimoji="1" lang="en-US" altLang="ja-JP" dirty="0"/>
                <a:t>Z</a:t>
              </a:r>
            </a:p>
          </p:txBody>
        </p:sp>
        <p:sp>
          <p:nvSpPr>
            <p:cNvPr id="45" name="テキスト ボックス 44">
              <a:extLst>
                <a:ext uri="{FF2B5EF4-FFF2-40B4-BE49-F238E27FC236}">
                  <a16:creationId xmlns:a16="http://schemas.microsoft.com/office/drawing/2014/main" id="{517C48DE-167C-589C-CBC5-2450DFBB7EBB}"/>
                </a:ext>
              </a:extLst>
            </p:cNvPr>
            <p:cNvSpPr txBox="1"/>
            <p:nvPr/>
          </p:nvSpPr>
          <p:spPr>
            <a:xfrm>
              <a:off x="7615700" y="3831314"/>
              <a:ext cx="316771" cy="369332"/>
            </a:xfrm>
            <a:prstGeom prst="rect">
              <a:avLst/>
            </a:prstGeom>
            <a:solidFill>
              <a:schemeClr val="bg1"/>
            </a:solidFill>
          </p:spPr>
          <p:txBody>
            <a:bodyPr wrap="square" rtlCol="0">
              <a:spAutoFit/>
            </a:bodyPr>
            <a:lstStyle/>
            <a:p>
              <a:r>
                <a:rPr kumimoji="1" lang="en-US" altLang="ja-JP" dirty="0"/>
                <a:t>X</a:t>
              </a:r>
            </a:p>
          </p:txBody>
        </p:sp>
        <p:sp>
          <p:nvSpPr>
            <p:cNvPr id="47" name="テキスト ボックス 46">
              <a:extLst>
                <a:ext uri="{FF2B5EF4-FFF2-40B4-BE49-F238E27FC236}">
                  <a16:creationId xmlns:a16="http://schemas.microsoft.com/office/drawing/2014/main" id="{CC54D9DF-5F4B-6D95-7F75-0DDD2096B11D}"/>
                </a:ext>
              </a:extLst>
            </p:cNvPr>
            <p:cNvSpPr txBox="1"/>
            <p:nvPr/>
          </p:nvSpPr>
          <p:spPr>
            <a:xfrm>
              <a:off x="7443225" y="5373871"/>
              <a:ext cx="316771" cy="369332"/>
            </a:xfrm>
            <a:prstGeom prst="rect">
              <a:avLst/>
            </a:prstGeom>
            <a:solidFill>
              <a:schemeClr val="bg1"/>
            </a:solidFill>
          </p:spPr>
          <p:txBody>
            <a:bodyPr wrap="square" rtlCol="0">
              <a:spAutoFit/>
            </a:bodyPr>
            <a:lstStyle/>
            <a:p>
              <a:r>
                <a:rPr lang="en-US" altLang="ja-JP" dirty="0"/>
                <a:t>Y</a:t>
              </a:r>
              <a:endParaRPr kumimoji="1" lang="en-US" altLang="ja-JP" dirty="0"/>
            </a:p>
          </p:txBody>
        </p:sp>
        <p:sp>
          <p:nvSpPr>
            <p:cNvPr id="48" name="テキスト ボックス 47">
              <a:extLst>
                <a:ext uri="{FF2B5EF4-FFF2-40B4-BE49-F238E27FC236}">
                  <a16:creationId xmlns:a16="http://schemas.microsoft.com/office/drawing/2014/main" id="{FF41470F-4753-0E52-51A7-DAFF7B0BD926}"/>
                </a:ext>
              </a:extLst>
            </p:cNvPr>
            <p:cNvSpPr txBox="1"/>
            <p:nvPr/>
          </p:nvSpPr>
          <p:spPr>
            <a:xfrm>
              <a:off x="5952445" y="4165289"/>
              <a:ext cx="316771" cy="369332"/>
            </a:xfrm>
            <a:prstGeom prst="rect">
              <a:avLst/>
            </a:prstGeom>
            <a:solidFill>
              <a:schemeClr val="bg1"/>
            </a:solidFill>
          </p:spPr>
          <p:txBody>
            <a:bodyPr wrap="square" rtlCol="0">
              <a:spAutoFit/>
            </a:bodyPr>
            <a:lstStyle/>
            <a:p>
              <a:r>
                <a:rPr kumimoji="1" lang="en-US" altLang="ja-JP" dirty="0"/>
                <a:t>Z</a:t>
              </a:r>
            </a:p>
          </p:txBody>
        </p:sp>
        <p:sp>
          <p:nvSpPr>
            <p:cNvPr id="50" name="テキスト ボックス 49">
              <a:extLst>
                <a:ext uri="{FF2B5EF4-FFF2-40B4-BE49-F238E27FC236}">
                  <a16:creationId xmlns:a16="http://schemas.microsoft.com/office/drawing/2014/main" id="{EB2FDA73-1629-79ED-8018-52C9C77F669D}"/>
                </a:ext>
              </a:extLst>
            </p:cNvPr>
            <p:cNvSpPr txBox="1"/>
            <p:nvPr/>
          </p:nvSpPr>
          <p:spPr>
            <a:xfrm>
              <a:off x="3646848" y="3817999"/>
              <a:ext cx="316771" cy="369332"/>
            </a:xfrm>
            <a:prstGeom prst="rect">
              <a:avLst/>
            </a:prstGeom>
            <a:solidFill>
              <a:schemeClr val="bg1"/>
            </a:solidFill>
          </p:spPr>
          <p:txBody>
            <a:bodyPr wrap="square" rtlCol="0">
              <a:spAutoFit/>
            </a:bodyPr>
            <a:lstStyle/>
            <a:p>
              <a:r>
                <a:rPr lang="en-US" altLang="ja-JP" dirty="0"/>
                <a:t>V</a:t>
              </a:r>
              <a:endParaRPr kumimoji="1" lang="en-US" altLang="ja-JP" dirty="0"/>
            </a:p>
          </p:txBody>
        </p:sp>
        <p:sp>
          <p:nvSpPr>
            <p:cNvPr id="51" name="テキスト ボックス 50">
              <a:extLst>
                <a:ext uri="{FF2B5EF4-FFF2-40B4-BE49-F238E27FC236}">
                  <a16:creationId xmlns:a16="http://schemas.microsoft.com/office/drawing/2014/main" id="{940B2CC9-D0AD-4484-DE29-712E36EF86AF}"/>
                </a:ext>
              </a:extLst>
            </p:cNvPr>
            <p:cNvSpPr txBox="1"/>
            <p:nvPr/>
          </p:nvSpPr>
          <p:spPr>
            <a:xfrm>
              <a:off x="3990101" y="2381821"/>
              <a:ext cx="316771" cy="369332"/>
            </a:xfrm>
            <a:prstGeom prst="rect">
              <a:avLst/>
            </a:prstGeom>
            <a:solidFill>
              <a:schemeClr val="bg1"/>
            </a:solidFill>
          </p:spPr>
          <p:txBody>
            <a:bodyPr wrap="square" rtlCol="0">
              <a:spAutoFit/>
            </a:bodyPr>
            <a:lstStyle/>
            <a:p>
              <a:r>
                <a:rPr kumimoji="1" lang="en-US" altLang="ja-JP" dirty="0"/>
                <a:t>U</a:t>
              </a:r>
            </a:p>
          </p:txBody>
        </p:sp>
      </p:grpSp>
    </p:spTree>
    <p:extLst>
      <p:ext uri="{BB962C8B-B14F-4D97-AF65-F5344CB8AC3E}">
        <p14:creationId xmlns:p14="http://schemas.microsoft.com/office/powerpoint/2010/main" val="3140512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5F93F4-64C5-1F89-202C-A855D23C1221}"/>
              </a:ext>
            </a:extLst>
          </p:cNvPr>
          <p:cNvSpPr>
            <a:spLocks noGrp="1"/>
          </p:cNvSpPr>
          <p:nvPr>
            <p:ph type="sldNum" sz="quarter" idx="12"/>
          </p:nvPr>
        </p:nvSpPr>
        <p:spPr/>
        <p:txBody>
          <a:bodyPr/>
          <a:lstStyle/>
          <a:p>
            <a:fld id="{0EB44D62-A6E4-4454-8ADC-32E37938FFF6}" type="slidenum">
              <a:rPr kumimoji="1" lang="ja-JP" altLang="en-US" smtClean="0"/>
              <a:t>15</a:t>
            </a:fld>
            <a:endParaRPr kumimoji="1" lang="ja-JP" altLang="en-US"/>
          </a:p>
        </p:txBody>
      </p:sp>
      <p:grpSp>
        <p:nvGrpSpPr>
          <p:cNvPr id="1072" name="グループ化 1071">
            <a:extLst>
              <a:ext uri="{FF2B5EF4-FFF2-40B4-BE49-F238E27FC236}">
                <a16:creationId xmlns:a16="http://schemas.microsoft.com/office/drawing/2014/main" id="{F70EF0F3-A655-9F3B-63B3-F5615F0F0B55}"/>
              </a:ext>
            </a:extLst>
          </p:cNvPr>
          <p:cNvGrpSpPr/>
          <p:nvPr/>
        </p:nvGrpSpPr>
        <p:grpSpPr>
          <a:xfrm>
            <a:off x="1182322" y="2043310"/>
            <a:ext cx="5808165" cy="3002211"/>
            <a:chOff x="1182322" y="2043310"/>
            <a:chExt cx="5808165" cy="3002211"/>
          </a:xfrm>
        </p:grpSpPr>
        <p:pic>
          <p:nvPicPr>
            <p:cNvPr id="1024" name="図 1023">
              <a:extLst>
                <a:ext uri="{FF2B5EF4-FFF2-40B4-BE49-F238E27FC236}">
                  <a16:creationId xmlns:a16="http://schemas.microsoft.com/office/drawing/2014/main" id="{D91934BF-2259-C55E-6ACA-F0B0C035626B}"/>
                </a:ext>
              </a:extLst>
            </p:cNvPr>
            <p:cNvPicPr>
              <a:picLocks noChangeAspect="1"/>
            </p:cNvPicPr>
            <p:nvPr/>
          </p:nvPicPr>
          <p:blipFill>
            <a:blip r:embed="rId3"/>
            <a:srcRect l="62647" t="27222" r="24540" b="19883"/>
            <a:stretch>
              <a:fillRect/>
            </a:stretch>
          </p:blipFill>
          <p:spPr>
            <a:xfrm>
              <a:off x="1929597" y="2569208"/>
              <a:ext cx="934205" cy="2188800"/>
            </a:xfrm>
            <a:prstGeom prst="rect">
              <a:avLst/>
            </a:prstGeom>
          </p:spPr>
        </p:pic>
        <p:grpSp>
          <p:nvGrpSpPr>
            <p:cNvPr id="5" name="グループ化 4">
              <a:extLst>
                <a:ext uri="{FF2B5EF4-FFF2-40B4-BE49-F238E27FC236}">
                  <a16:creationId xmlns:a16="http://schemas.microsoft.com/office/drawing/2014/main" id="{1815551C-DCE0-90A7-DADD-01CE72FE9F6C}"/>
                </a:ext>
              </a:extLst>
            </p:cNvPr>
            <p:cNvGrpSpPr/>
            <p:nvPr/>
          </p:nvGrpSpPr>
          <p:grpSpPr>
            <a:xfrm>
              <a:off x="1182322" y="2554321"/>
              <a:ext cx="3605678" cy="2491200"/>
              <a:chOff x="1182322" y="2554321"/>
              <a:chExt cx="3605678" cy="2491200"/>
            </a:xfrm>
          </p:grpSpPr>
          <p:cxnSp>
            <p:nvCxnSpPr>
              <p:cNvPr id="6" name="直線コネクタ 5">
                <a:extLst>
                  <a:ext uri="{FF2B5EF4-FFF2-40B4-BE49-F238E27FC236}">
                    <a16:creationId xmlns:a16="http://schemas.microsoft.com/office/drawing/2014/main" id="{87CADD25-5E1D-1C2E-F3C8-4C2B4159C4B8}"/>
                  </a:ext>
                </a:extLst>
              </p:cNvPr>
              <p:cNvCxnSpPr/>
              <p:nvPr/>
            </p:nvCxnSpPr>
            <p:spPr>
              <a:xfrm>
                <a:off x="1182323" y="2554321"/>
                <a:ext cx="0" cy="24912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E678861-A730-67D5-61C4-4F13AD7C5323}"/>
                  </a:ext>
                </a:extLst>
              </p:cNvPr>
              <p:cNvCxnSpPr>
                <a:cxnSpLocks/>
              </p:cNvCxnSpPr>
              <p:nvPr/>
            </p:nvCxnSpPr>
            <p:spPr>
              <a:xfrm flipH="1">
                <a:off x="1182323" y="4093676"/>
                <a:ext cx="2420982" cy="94861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E55FA24-D16B-1D6F-8AF9-93320EBF3A4E}"/>
                  </a:ext>
                </a:extLst>
              </p:cNvPr>
              <p:cNvCxnSpPr>
                <a:cxnSpLocks/>
              </p:cNvCxnSpPr>
              <p:nvPr/>
            </p:nvCxnSpPr>
            <p:spPr>
              <a:xfrm flipH="1" flipV="1">
                <a:off x="1191360" y="2560260"/>
                <a:ext cx="2411944" cy="70983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DD1837D-A444-D31D-D3C9-844ACC7C6133}"/>
                  </a:ext>
                </a:extLst>
              </p:cNvPr>
              <p:cNvCxnSpPr>
                <a:cxnSpLocks/>
              </p:cNvCxnSpPr>
              <p:nvPr/>
            </p:nvCxnSpPr>
            <p:spPr>
              <a:xfrm>
                <a:off x="3603305" y="3268912"/>
                <a:ext cx="0" cy="828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9CCE181-9B2B-1698-EC78-C8076F090F3F}"/>
                  </a:ext>
                </a:extLst>
              </p:cNvPr>
              <p:cNvCxnSpPr>
                <a:cxnSpLocks/>
              </p:cNvCxnSpPr>
              <p:nvPr/>
            </p:nvCxnSpPr>
            <p:spPr>
              <a:xfrm>
                <a:off x="1929598" y="2770808"/>
                <a:ext cx="0" cy="19872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A872850-5456-9411-53E0-7A68BB9897B8}"/>
                  </a:ext>
                </a:extLst>
              </p:cNvPr>
              <p:cNvCxnSpPr>
                <a:cxnSpLocks/>
              </p:cNvCxnSpPr>
              <p:nvPr/>
            </p:nvCxnSpPr>
            <p:spPr>
              <a:xfrm>
                <a:off x="2863803" y="3048774"/>
                <a:ext cx="1450" cy="13392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DDB1F0B-8780-A708-8355-353DC7B1333F}"/>
                  </a:ext>
                </a:extLst>
              </p:cNvPr>
              <p:cNvCxnSpPr>
                <a:cxnSpLocks/>
              </p:cNvCxnSpPr>
              <p:nvPr/>
            </p:nvCxnSpPr>
            <p:spPr>
              <a:xfrm flipH="1">
                <a:off x="2748969" y="4093677"/>
                <a:ext cx="1326803" cy="946323"/>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BBF6AEC-1136-2A9B-102D-94468F9F842F}"/>
                  </a:ext>
                </a:extLst>
              </p:cNvPr>
              <p:cNvCxnSpPr>
                <a:cxnSpLocks/>
              </p:cNvCxnSpPr>
              <p:nvPr/>
            </p:nvCxnSpPr>
            <p:spPr>
              <a:xfrm flipH="1">
                <a:off x="1182322" y="50400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815394D-2C8D-0F96-6D70-3F82C732079B}"/>
                  </a:ext>
                </a:extLst>
              </p:cNvPr>
              <p:cNvCxnSpPr>
                <a:cxnSpLocks/>
              </p:cNvCxnSpPr>
              <p:nvPr/>
            </p:nvCxnSpPr>
            <p:spPr>
              <a:xfrm>
                <a:off x="4774444" y="4096912"/>
                <a:ext cx="13556" cy="9440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CD60DA2-77D2-EC5F-DA97-BD7C35F6704C}"/>
                  </a:ext>
                </a:extLst>
              </p:cNvPr>
              <p:cNvCxnSpPr>
                <a:cxnSpLocks/>
              </p:cNvCxnSpPr>
              <p:nvPr/>
            </p:nvCxnSpPr>
            <p:spPr>
              <a:xfrm flipH="1">
                <a:off x="2980643" y="5040000"/>
                <a:ext cx="1798321"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BAC4E59E-FDBE-CB72-DD65-DAB2D3AF7FE8}"/>
                  </a:ext>
                </a:extLst>
              </p:cNvPr>
              <p:cNvCxnSpPr>
                <a:cxnSpLocks/>
              </p:cNvCxnSpPr>
              <p:nvPr/>
            </p:nvCxnSpPr>
            <p:spPr>
              <a:xfrm flipH="1">
                <a:off x="3754656" y="4096912"/>
                <a:ext cx="675209" cy="943088"/>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6" name="矢印: 左カーブ 45">
              <a:extLst>
                <a:ext uri="{FF2B5EF4-FFF2-40B4-BE49-F238E27FC236}">
                  <a16:creationId xmlns:a16="http://schemas.microsoft.com/office/drawing/2014/main" id="{DA2E89E5-274A-5620-C145-AD45B21096A4}"/>
                </a:ext>
              </a:extLst>
            </p:cNvPr>
            <p:cNvSpPr/>
            <p:nvPr/>
          </p:nvSpPr>
          <p:spPr>
            <a:xfrm rot="15284331">
              <a:off x="4633685" y="1426564"/>
              <a:ext cx="800817" cy="2728951"/>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円柱 46">
              <a:extLst>
                <a:ext uri="{FF2B5EF4-FFF2-40B4-BE49-F238E27FC236}">
                  <a16:creationId xmlns:a16="http://schemas.microsoft.com/office/drawing/2014/main" id="{5CDC397C-63B6-5507-0E31-DE4D460A9DCE}"/>
                </a:ext>
              </a:extLst>
            </p:cNvPr>
            <p:cNvSpPr/>
            <p:nvPr/>
          </p:nvSpPr>
          <p:spPr>
            <a:xfrm>
              <a:off x="5745206" y="2912125"/>
              <a:ext cx="1245281" cy="934150"/>
            </a:xfrm>
            <a:prstGeom prst="can">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5">
                      <a:lumMod val="50000"/>
                    </a:schemeClr>
                  </a:solidFill>
                </a:rPr>
                <a:t>Server</a:t>
              </a:r>
              <a:br>
                <a:rPr kumimoji="1" lang="en-US" altLang="ja-JP" dirty="0">
                  <a:solidFill>
                    <a:schemeClr val="accent5">
                      <a:lumMod val="50000"/>
                    </a:schemeClr>
                  </a:solidFill>
                </a:rPr>
              </a:br>
              <a:r>
                <a:rPr kumimoji="1" lang="en-US" altLang="ja-JP" dirty="0">
                  <a:solidFill>
                    <a:schemeClr val="accent5">
                      <a:lumMod val="50000"/>
                    </a:schemeClr>
                  </a:solidFill>
                </a:rPr>
                <a:t>3D</a:t>
              </a:r>
              <a:r>
                <a:rPr kumimoji="1" lang="ja-JP" altLang="en-US" dirty="0">
                  <a:solidFill>
                    <a:schemeClr val="accent5">
                      <a:lumMod val="50000"/>
                    </a:schemeClr>
                  </a:solidFill>
                </a:rPr>
                <a:t>モデル</a:t>
              </a:r>
            </a:p>
          </p:txBody>
        </p:sp>
        <p:sp>
          <p:nvSpPr>
            <p:cNvPr id="48" name="矢印: 左カーブ 47">
              <a:extLst>
                <a:ext uri="{FF2B5EF4-FFF2-40B4-BE49-F238E27FC236}">
                  <a16:creationId xmlns:a16="http://schemas.microsoft.com/office/drawing/2014/main" id="{FD7FB4BB-447A-52F1-FF7E-23DD08FC8745}"/>
                </a:ext>
              </a:extLst>
            </p:cNvPr>
            <p:cNvSpPr/>
            <p:nvPr/>
          </p:nvSpPr>
          <p:spPr>
            <a:xfrm rot="4943851">
              <a:off x="4854365" y="3100344"/>
              <a:ext cx="800817" cy="2728951"/>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035" name="直線コネクタ 1034">
              <a:extLst>
                <a:ext uri="{FF2B5EF4-FFF2-40B4-BE49-F238E27FC236}">
                  <a16:creationId xmlns:a16="http://schemas.microsoft.com/office/drawing/2014/main" id="{3618AC10-07C0-3529-C718-24C1B7B67190}"/>
                </a:ext>
              </a:extLst>
            </p:cNvPr>
            <p:cNvCxnSpPr>
              <a:cxnSpLocks/>
            </p:cNvCxnSpPr>
            <p:nvPr/>
          </p:nvCxnSpPr>
          <p:spPr>
            <a:xfrm flipH="1">
              <a:off x="3603305" y="4096912"/>
              <a:ext cx="1177917"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7" name="直線コネクタ 1056">
              <a:extLst>
                <a:ext uri="{FF2B5EF4-FFF2-40B4-BE49-F238E27FC236}">
                  <a16:creationId xmlns:a16="http://schemas.microsoft.com/office/drawing/2014/main" id="{E751C3E5-E15C-2093-C155-B200FC8FCF0C}"/>
                </a:ext>
              </a:extLst>
            </p:cNvPr>
            <p:cNvCxnSpPr/>
            <p:nvPr/>
          </p:nvCxnSpPr>
          <p:spPr>
            <a:xfrm>
              <a:off x="1929597" y="4758008"/>
              <a:ext cx="2858403"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9" name="直線コネクタ 1058">
              <a:extLst>
                <a:ext uri="{FF2B5EF4-FFF2-40B4-BE49-F238E27FC236}">
                  <a16:creationId xmlns:a16="http://schemas.microsoft.com/office/drawing/2014/main" id="{DC77D452-6F3B-01DE-91E4-B2E0ED1AD784}"/>
                </a:ext>
              </a:extLst>
            </p:cNvPr>
            <p:cNvCxnSpPr/>
            <p:nvPr/>
          </p:nvCxnSpPr>
          <p:spPr>
            <a:xfrm>
              <a:off x="2863802" y="4387974"/>
              <a:ext cx="191742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1026" name="Picture 2" descr="スマホで写真を撮る人の後ろ姿のイラスト（男性） | かわいいフリー素材集 いらすとや">
              <a:extLst>
                <a:ext uri="{FF2B5EF4-FFF2-40B4-BE49-F238E27FC236}">
                  <a16:creationId xmlns:a16="http://schemas.microsoft.com/office/drawing/2014/main" id="{5EA0301E-F735-2C36-3884-9855B72B4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971" y="3626431"/>
              <a:ext cx="586954" cy="1287783"/>
            </a:xfrm>
            <a:prstGeom prst="rect">
              <a:avLst/>
            </a:prstGeom>
            <a:noFill/>
            <a:extLst>
              <a:ext uri="{909E8E84-426E-40DD-AFC4-6F175D3DCCD1}">
                <a14:hiddenFill xmlns:a14="http://schemas.microsoft.com/office/drawing/2010/main">
                  <a:solidFill>
                    <a:srgbClr val="FFFFFF"/>
                  </a:solidFill>
                </a14:hiddenFill>
              </a:ext>
            </a:extLst>
          </p:spPr>
        </p:pic>
        <p:pic>
          <p:nvPicPr>
            <p:cNvPr id="1061" name="図 1060" descr="冷蔵庫に貼られたポスター&#10;&#10;AI 生成コンテンツは誤りを含む可能性があります。">
              <a:extLst>
                <a:ext uri="{FF2B5EF4-FFF2-40B4-BE49-F238E27FC236}">
                  <a16:creationId xmlns:a16="http://schemas.microsoft.com/office/drawing/2014/main" id="{0789259F-C2ED-6C89-44F7-D4A226A24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2418" y="2043310"/>
              <a:ext cx="934151" cy="934151"/>
            </a:xfrm>
            <a:prstGeom prst="rect">
              <a:avLst/>
            </a:prstGeom>
            <a:solidFill>
              <a:srgbClr val="FFFFFF">
                <a:shade val="85000"/>
              </a:srgbClr>
            </a:solidFill>
            <a:ln w="88900" cap="sq">
              <a:solidFill>
                <a:schemeClr val="accent5">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68" name="グループ化 1067">
              <a:extLst>
                <a:ext uri="{FF2B5EF4-FFF2-40B4-BE49-F238E27FC236}">
                  <a16:creationId xmlns:a16="http://schemas.microsoft.com/office/drawing/2014/main" id="{2D541B6F-8CBD-EA41-6150-E64AE484F551}"/>
                </a:ext>
              </a:extLst>
            </p:cNvPr>
            <p:cNvGrpSpPr/>
            <p:nvPr/>
          </p:nvGrpSpPr>
          <p:grpSpPr>
            <a:xfrm>
              <a:off x="5132579" y="4076061"/>
              <a:ext cx="934151" cy="934151"/>
              <a:chOff x="6945962" y="4146985"/>
              <a:chExt cx="934151" cy="934151"/>
            </a:xfrm>
          </p:grpSpPr>
          <p:pic>
            <p:nvPicPr>
              <p:cNvPr id="1067" name="図 1066" descr="冷蔵庫に貼られたポスター&#10;&#10;AI 生成コンテンツは誤りを含む可能性があります。">
                <a:extLst>
                  <a:ext uri="{FF2B5EF4-FFF2-40B4-BE49-F238E27FC236}">
                    <a16:creationId xmlns:a16="http://schemas.microsoft.com/office/drawing/2014/main" id="{657F5891-1CED-10B6-7CB7-265A02316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5962" y="4146985"/>
                <a:ext cx="934151" cy="934151"/>
              </a:xfrm>
              <a:prstGeom prst="rect">
                <a:avLst/>
              </a:prstGeom>
              <a:solidFill>
                <a:srgbClr val="FFFFFF">
                  <a:shade val="85000"/>
                </a:srgbClr>
              </a:solidFill>
              <a:ln w="88900" cap="sq">
                <a:solidFill>
                  <a:schemeClr val="accent5">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66" name="正方形/長方形 1065">
                <a:extLst>
                  <a:ext uri="{FF2B5EF4-FFF2-40B4-BE49-F238E27FC236}">
                    <a16:creationId xmlns:a16="http://schemas.microsoft.com/office/drawing/2014/main" id="{8B9A8F34-3D29-112A-F193-B9BCFEBAF383}"/>
                  </a:ext>
                </a:extLst>
              </p:cNvPr>
              <p:cNvSpPr/>
              <p:nvPr/>
            </p:nvSpPr>
            <p:spPr>
              <a:xfrm>
                <a:off x="6981663" y="4188123"/>
                <a:ext cx="855785" cy="8518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69" name="テキスト ボックス 1068">
              <a:extLst>
                <a:ext uri="{FF2B5EF4-FFF2-40B4-BE49-F238E27FC236}">
                  <a16:creationId xmlns:a16="http://schemas.microsoft.com/office/drawing/2014/main" id="{19588072-0096-79AE-83EA-76FF8F7EEB83}"/>
                </a:ext>
              </a:extLst>
            </p:cNvPr>
            <p:cNvSpPr txBox="1"/>
            <p:nvPr/>
          </p:nvSpPr>
          <p:spPr>
            <a:xfrm>
              <a:off x="5199940" y="4102890"/>
              <a:ext cx="787682" cy="923330"/>
            </a:xfrm>
            <a:prstGeom prst="rect">
              <a:avLst/>
            </a:prstGeom>
            <a:noFill/>
          </p:spPr>
          <p:txBody>
            <a:bodyPr wrap="square" rtlCol="0">
              <a:spAutoFit/>
            </a:bodyPr>
            <a:lstStyle/>
            <a:p>
              <a:r>
                <a:rPr lang="en-US" altLang="ja-JP" dirty="0"/>
                <a:t>x</a:t>
              </a:r>
              <a:r>
                <a:rPr kumimoji="1" lang="en-US" altLang="ja-JP" dirty="0"/>
                <a:t>=1.5</a:t>
              </a:r>
              <a:br>
                <a:rPr kumimoji="1" lang="en-US" altLang="ja-JP" dirty="0"/>
              </a:br>
              <a:r>
                <a:rPr kumimoji="1" lang="en-US" altLang="ja-JP" dirty="0"/>
                <a:t>y=0.5</a:t>
              </a:r>
            </a:p>
            <a:p>
              <a:r>
                <a:rPr lang="en-US" altLang="ja-JP" dirty="0"/>
                <a:t>z=1.0</a:t>
              </a:r>
              <a:endParaRPr kumimoji="1" lang="ja-JP" altLang="en-US" dirty="0"/>
            </a:p>
          </p:txBody>
        </p:sp>
      </p:grpSp>
    </p:spTree>
    <p:extLst>
      <p:ext uri="{BB962C8B-B14F-4D97-AF65-F5344CB8AC3E}">
        <p14:creationId xmlns:p14="http://schemas.microsoft.com/office/powerpoint/2010/main" val="3332904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背景・先行研究</a:t>
            </a:r>
          </a:p>
        </p:txBody>
      </p:sp>
      <p:sp>
        <p:nvSpPr>
          <p:cNvPr id="11" name="コンテンツ プレースホルダー 9">
            <a:extLst>
              <a:ext uri="{FF2B5EF4-FFF2-40B4-BE49-F238E27FC236}">
                <a16:creationId xmlns:a16="http://schemas.microsoft.com/office/drawing/2014/main" id="{D41B2E02-CB95-6225-2039-7D1E1F8EE120}"/>
              </a:ext>
            </a:extLst>
          </p:cNvPr>
          <p:cNvSpPr txBox="1">
            <a:spLocks/>
          </p:cNvSpPr>
          <p:nvPr/>
        </p:nvSpPr>
        <p:spPr>
          <a:xfrm>
            <a:off x="539999" y="3118584"/>
            <a:ext cx="7891881" cy="288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主な屋内の自己位置推定手法</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lvl="1"/>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SLAM</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LiDAR</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やカメラ画像を使用し、高精度な自己位置推定とマップ作成が可能</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rgbClr val="FF0000"/>
                </a:solidFill>
                <a:latin typeface="BIZ UDPゴシック" panose="020B0400000000000000" pitchFamily="50" charset="-128"/>
                <a:ea typeface="BIZ UDPゴシック" panose="020B0400000000000000" pitchFamily="50" charset="-128"/>
              </a:rPr>
              <a:t>専用の機材や高性能なハードウェアが必要</a:t>
            </a:r>
            <a:endParaRPr lang="en-US" altLang="ja-JP" dirty="0">
              <a:solidFill>
                <a:srgbClr val="FF0000"/>
              </a:solidFill>
              <a:latin typeface="BIZ UDPゴシック" panose="020B0400000000000000" pitchFamily="50" charset="-128"/>
              <a:ea typeface="BIZ UDPゴシック" panose="020B0400000000000000" pitchFamily="50" charset="-128"/>
            </a:endParaRPr>
          </a:p>
          <a:p>
            <a:pPr lvl="1"/>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無線測位</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屋内でも自己位置推定が可能</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rgbClr val="FF0000"/>
                </a:solidFill>
                <a:latin typeface="BIZ UDPゴシック" panose="020B0400000000000000" pitchFamily="50" charset="-128"/>
                <a:ea typeface="BIZ UDPゴシック" panose="020B0400000000000000" pitchFamily="50" charset="-128"/>
              </a:rPr>
              <a:t>専用タグやビーコンの設置が必要</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運用負担の大きさ→</a:t>
            </a:r>
            <a:r>
              <a:rPr lang="ja-JP" altLang="en-US" dirty="0">
                <a:solidFill>
                  <a:srgbClr val="FF0000"/>
                </a:solidFill>
                <a:latin typeface="BIZ UDPゴシック" panose="020B0400000000000000" pitchFamily="50" charset="-128"/>
                <a:ea typeface="BIZ UDPゴシック" panose="020B0400000000000000" pitchFamily="50" charset="-128"/>
              </a:rPr>
              <a:t>デジタルツイン導入の障壁</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t>[1]</a:t>
            </a:r>
            <a:r>
              <a:rPr lang="ja-JP" altLang="en-US" sz="1200" dirty="0">
                <a:solidFill>
                  <a:schemeClr val="accent5">
                    <a:lumMod val="50000"/>
                  </a:schemeClr>
                </a:solidFill>
                <a:latin typeface="BIZ UDPゴシック" panose="020B0400000000000000" pitchFamily="50" charset="-128"/>
                <a:ea typeface="BIZ UDPゴシック" panose="020B0400000000000000" pitchFamily="50" charset="-128"/>
              </a:rPr>
              <a:t>赤井 直紀「</a:t>
            </a:r>
            <a: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t>3</a:t>
            </a:r>
            <a:r>
              <a:rPr lang="ja-JP" altLang="en-US" sz="1200" dirty="0">
                <a:solidFill>
                  <a:schemeClr val="accent5">
                    <a:lumMod val="50000"/>
                  </a:schemeClr>
                </a:solidFill>
                <a:latin typeface="BIZ UDPゴシック" panose="020B0400000000000000" pitchFamily="50" charset="-128"/>
                <a:ea typeface="BIZ UDPゴシック" panose="020B0400000000000000" pitchFamily="50" charset="-128"/>
              </a:rPr>
              <a:t>次元</a:t>
            </a:r>
            <a: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t>LiDAR</a:t>
            </a:r>
            <a:r>
              <a:rPr lang="ja-JP" altLang="en-US" sz="1200" dirty="0">
                <a:solidFill>
                  <a:schemeClr val="accent5">
                    <a:lumMod val="50000"/>
                  </a:schemeClr>
                </a:solidFill>
                <a:latin typeface="BIZ UDPゴシック" panose="020B0400000000000000" pitchFamily="50" charset="-128"/>
                <a:ea typeface="BIZ UDPゴシック" panose="020B0400000000000000" pitchFamily="50" charset="-128"/>
              </a:rPr>
              <a:t>による自己位置推定とマップ生成のようす」</a:t>
            </a:r>
            <a:b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br>
            <a:r>
              <a:rPr lang="en-US" altLang="ja-JP" sz="1200" dirty="0">
                <a:solidFill>
                  <a:schemeClr val="accent5">
                    <a:lumMod val="50000"/>
                  </a:schemeClr>
                </a:solidFill>
                <a:latin typeface="BIZ UDPゴシック" panose="020B0400000000000000" pitchFamily="50" charset="-128"/>
                <a:ea typeface="BIZ UDPゴシック" panose="020B0400000000000000" pitchFamily="50" charset="-128"/>
              </a:rPr>
              <a:t>[2]Ubisense UWB </a:t>
            </a:r>
            <a:r>
              <a:rPr lang="ja-JP" altLang="en-US" sz="1200" dirty="0">
                <a:solidFill>
                  <a:schemeClr val="accent5">
                    <a:lumMod val="50000"/>
                  </a:schemeClr>
                </a:solidFill>
                <a:latin typeface="BIZ UDPゴシック" panose="020B0400000000000000" pitchFamily="50" charset="-128"/>
                <a:ea typeface="BIZ UDPゴシック" panose="020B0400000000000000" pitchFamily="50" charset="-128"/>
              </a:rPr>
              <a:t>リアルタイム位置測位技術の仕組み</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4" name="スライド番号プレースホルダー 3">
            <a:extLst>
              <a:ext uri="{FF2B5EF4-FFF2-40B4-BE49-F238E27FC236}">
                <a16:creationId xmlns:a16="http://schemas.microsoft.com/office/drawing/2014/main" id="{936F4496-6036-8E38-EEAF-922CACB2154A}"/>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2</a:t>
            </a:fld>
            <a:endParaRPr kumimoji="1" lang="ja-JP" altLang="en-US" dirty="0">
              <a:solidFill>
                <a:schemeClr val="accent5">
                  <a:lumMod val="50000"/>
                </a:schemeClr>
              </a:solidFill>
            </a:endParaRPr>
          </a:p>
        </p:txBody>
      </p:sp>
      <p:sp>
        <p:nvSpPr>
          <p:cNvPr id="5" name="コンテンツ プレースホルダー 9">
            <a:extLst>
              <a:ext uri="{FF2B5EF4-FFF2-40B4-BE49-F238E27FC236}">
                <a16:creationId xmlns:a16="http://schemas.microsoft.com/office/drawing/2014/main" id="{DDB19152-1C39-A8A4-25FF-C45BF8E61F43}"/>
              </a:ext>
            </a:extLst>
          </p:cNvPr>
          <p:cNvSpPr>
            <a:spLocks noGrp="1"/>
          </p:cNvSpPr>
          <p:nvPr>
            <p:ph idx="1"/>
          </p:nvPr>
        </p:nvSpPr>
        <p:spPr>
          <a:xfrm>
            <a:off x="540000" y="1439999"/>
            <a:ext cx="7560000" cy="1620000"/>
          </a:xfrm>
        </p:spPr>
        <p:txBody>
          <a:bodyPr>
            <a:noAutofit/>
          </a:body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デジタルツイン市場の拡大</a:t>
            </a:r>
            <a:br>
              <a:rPr lang="en-US" altLang="ja-JP" sz="2000"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→現実空間とデジタル空間を繋げるため、</a:t>
            </a:r>
            <a:r>
              <a:rPr lang="ja-JP" altLang="en-US" dirty="0">
                <a:solidFill>
                  <a:srgbClr val="FF0000"/>
                </a:solidFill>
                <a:latin typeface="BIZ UDPゴシック" panose="020B0400000000000000" pitchFamily="50" charset="-128"/>
                <a:ea typeface="BIZ UDPゴシック" panose="020B0400000000000000" pitchFamily="50" charset="-128"/>
              </a:rPr>
              <a:t>リアルタイムの自己位置推定</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技術は不可欠</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pic>
        <p:nvPicPr>
          <p:cNvPr id="12" name="図 11" descr="屋内, テレビ, 座る, 部屋 が含まれている画像&#10;&#10;AI 生成コンテンツは誤りを含む可能性があります。">
            <a:extLst>
              <a:ext uri="{FF2B5EF4-FFF2-40B4-BE49-F238E27FC236}">
                <a16:creationId xmlns:a16="http://schemas.microsoft.com/office/drawing/2014/main" id="{8F8ECCF0-3B8A-8A78-641A-CDEE9E9CB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480" y="1440000"/>
            <a:ext cx="2743200" cy="1700140"/>
          </a:xfrm>
          <a:prstGeom prst="rect">
            <a:avLst/>
          </a:prstGeom>
        </p:spPr>
      </p:pic>
      <p:sp>
        <p:nvSpPr>
          <p:cNvPr id="15" name="テキスト ボックス 14">
            <a:extLst>
              <a:ext uri="{FF2B5EF4-FFF2-40B4-BE49-F238E27FC236}">
                <a16:creationId xmlns:a16="http://schemas.microsoft.com/office/drawing/2014/main" id="{7161FDC4-935D-D915-996F-628054C9DA4F}"/>
              </a:ext>
            </a:extLst>
          </p:cNvPr>
          <p:cNvSpPr txBox="1"/>
          <p:nvPr/>
        </p:nvSpPr>
        <p:spPr>
          <a:xfrm>
            <a:off x="8431881" y="3179722"/>
            <a:ext cx="2390398" cy="369332"/>
          </a:xfrm>
          <a:prstGeom prst="rect">
            <a:avLst/>
          </a:prstGeom>
          <a:noFill/>
        </p:spPr>
        <p:txBody>
          <a:bodyPr wrap="none" rtlCol="0">
            <a:spAutoFit/>
          </a:bodyPr>
          <a:lstStyle/>
          <a:p>
            <a:r>
              <a:rPr kumimoji="1" lang="en-US" altLang="ja-JP" dirty="0"/>
              <a:t>Fig1.LiDAR SLAM</a:t>
            </a:r>
            <a:r>
              <a:rPr kumimoji="1" lang="en-US" altLang="ja-JP" sz="1400" dirty="0"/>
              <a:t>[1]</a:t>
            </a:r>
            <a:endParaRPr kumimoji="1" lang="ja-JP" altLang="en-US" dirty="0"/>
          </a:p>
        </p:txBody>
      </p:sp>
      <p:pic>
        <p:nvPicPr>
          <p:cNvPr id="17" name="図 16" descr="グラフ&#10;&#10;AI 生成コンテンツは誤りを含む可能性があります。">
            <a:extLst>
              <a:ext uri="{FF2B5EF4-FFF2-40B4-BE49-F238E27FC236}">
                <a16:creationId xmlns:a16="http://schemas.microsoft.com/office/drawing/2014/main" id="{7ADBB75D-07D2-0B39-24AB-D65322148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8362" y="3840801"/>
            <a:ext cx="2403917" cy="1638670"/>
          </a:xfrm>
          <a:prstGeom prst="rect">
            <a:avLst/>
          </a:prstGeom>
        </p:spPr>
      </p:pic>
      <p:sp>
        <p:nvSpPr>
          <p:cNvPr id="19" name="テキスト ボックス 18">
            <a:extLst>
              <a:ext uri="{FF2B5EF4-FFF2-40B4-BE49-F238E27FC236}">
                <a16:creationId xmlns:a16="http://schemas.microsoft.com/office/drawing/2014/main" id="{7E794A0E-4BD5-D71E-8D1D-778A1A9A4842}"/>
              </a:ext>
            </a:extLst>
          </p:cNvPr>
          <p:cNvSpPr txBox="1"/>
          <p:nvPr/>
        </p:nvSpPr>
        <p:spPr>
          <a:xfrm>
            <a:off x="8431881" y="5548578"/>
            <a:ext cx="2468946" cy="369332"/>
          </a:xfrm>
          <a:prstGeom prst="rect">
            <a:avLst/>
          </a:prstGeom>
          <a:noFill/>
        </p:spPr>
        <p:txBody>
          <a:bodyPr wrap="none" rtlCol="0">
            <a:spAutoFit/>
          </a:bodyPr>
          <a:lstStyle/>
          <a:p>
            <a:r>
              <a:rPr kumimoji="1" lang="en-US" altLang="ja-JP" dirty="0"/>
              <a:t>Fig2. UWB</a:t>
            </a:r>
            <a:r>
              <a:rPr kumimoji="1" lang="ja-JP" altLang="en-US" dirty="0"/>
              <a:t>無線測位</a:t>
            </a:r>
            <a:r>
              <a:rPr kumimoji="1" lang="en-US" altLang="ja-JP" sz="1400" dirty="0"/>
              <a:t>[</a:t>
            </a:r>
            <a:r>
              <a:rPr lang="en-US" altLang="ja-JP" sz="1400" dirty="0"/>
              <a:t>2</a:t>
            </a:r>
            <a:r>
              <a:rPr kumimoji="1" lang="en-US" altLang="ja-JP" sz="1400" dirty="0"/>
              <a:t>]</a:t>
            </a:r>
            <a:endParaRPr kumimoji="1" lang="ja-JP" altLang="en-US" dirty="0"/>
          </a:p>
        </p:txBody>
      </p:sp>
    </p:spTree>
    <p:extLst>
      <p:ext uri="{BB962C8B-B14F-4D97-AF65-F5344CB8AC3E}">
        <p14:creationId xmlns:p14="http://schemas.microsoft.com/office/powerpoint/2010/main" val="264185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研究目的</a:t>
            </a:r>
          </a:p>
        </p:txBody>
      </p:sp>
      <p:sp>
        <p:nvSpPr>
          <p:cNvPr id="3" name="コンテンツ プレースホルダー 9">
            <a:extLst>
              <a:ext uri="{FF2B5EF4-FFF2-40B4-BE49-F238E27FC236}">
                <a16:creationId xmlns:a16="http://schemas.microsoft.com/office/drawing/2014/main" id="{22431068-4889-9D46-A080-C6CF702BE0CC}"/>
              </a:ext>
            </a:extLst>
          </p:cNvPr>
          <p:cNvSpPr txBox="1">
            <a:spLocks/>
          </p:cNvSpPr>
          <p:nvPr/>
        </p:nvSpPr>
        <p:spPr>
          <a:xfrm>
            <a:off x="539999" y="2968248"/>
            <a:ext cx="7719097" cy="2227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dirty="0">
                <a:solidFill>
                  <a:schemeClr val="accent2"/>
                </a:solidFill>
                <a:latin typeface="BIZ UDPゴシック" panose="020B0400000000000000" pitchFamily="50" charset="-128"/>
                <a:ea typeface="BIZ UDPゴシック" panose="020B0400000000000000" pitchFamily="50" charset="-128"/>
              </a:rPr>
              <a:t>導入や運用の難しさを解決</a:t>
            </a:r>
            <a:br>
              <a:rPr lang="en-US" altLang="ja-JP" dirty="0">
                <a:solidFill>
                  <a:schemeClr val="accent2"/>
                </a:solidFill>
                <a:latin typeface="BIZ UDPゴシック" panose="020B0400000000000000" pitchFamily="50" charset="-128"/>
                <a:ea typeface="BIZ UDPゴシック" panose="020B0400000000000000" pitchFamily="50" charset="-128"/>
              </a:rPr>
            </a:br>
            <a:r>
              <a:rPr lang="ja-JP" altLang="en-US" dirty="0">
                <a:solidFill>
                  <a:schemeClr val="accent2"/>
                </a:solidFill>
                <a:latin typeface="BIZ UDPゴシック" panose="020B0400000000000000" pitchFamily="50" charset="-128"/>
                <a:ea typeface="BIZ UDPゴシック" panose="020B0400000000000000" pitchFamily="50" charset="-128"/>
              </a:rPr>
              <a:t>→</a:t>
            </a:r>
            <a:r>
              <a:rPr lang="ja-JP" altLang="en-US" u="sng" dirty="0">
                <a:solidFill>
                  <a:schemeClr val="accent2"/>
                </a:solidFill>
                <a:latin typeface="BIZ UDPゴシック" panose="020B0400000000000000" pitchFamily="50" charset="-128"/>
                <a:ea typeface="BIZ UDPゴシック" panose="020B0400000000000000" pitchFamily="50" charset="-128"/>
              </a:rPr>
              <a:t>屋内環境を簡易な</a:t>
            </a:r>
            <a:r>
              <a:rPr lang="en-US" altLang="ja-JP" u="sng" dirty="0">
                <a:solidFill>
                  <a:schemeClr val="accent2"/>
                </a:solidFill>
                <a:latin typeface="BIZ UDPゴシック" panose="020B0400000000000000" pitchFamily="50" charset="-128"/>
                <a:ea typeface="BIZ UDPゴシック" panose="020B0400000000000000" pitchFamily="50" charset="-128"/>
              </a:rPr>
              <a:t>3</a:t>
            </a:r>
            <a:r>
              <a:rPr lang="ja-JP" altLang="en-US" u="sng" dirty="0">
                <a:solidFill>
                  <a:schemeClr val="accent2"/>
                </a:solidFill>
                <a:latin typeface="BIZ UDPゴシック" panose="020B0400000000000000" pitchFamily="50" charset="-128"/>
                <a:ea typeface="BIZ UDPゴシック" panose="020B0400000000000000" pitchFamily="50" charset="-128"/>
              </a:rPr>
              <a:t>次元モデルで構築</a:t>
            </a:r>
            <a:br>
              <a:rPr lang="en-US" altLang="ja-JP" u="sng" dirty="0">
                <a:solidFill>
                  <a:schemeClr val="accent2"/>
                </a:solidFill>
                <a:latin typeface="BIZ UDPゴシック" panose="020B0400000000000000" pitchFamily="50" charset="-128"/>
                <a:ea typeface="BIZ UDPゴシック" panose="020B0400000000000000" pitchFamily="50" charset="-128"/>
              </a:rPr>
            </a:br>
            <a:endParaRPr lang="en-US" altLang="ja-JP" u="sng" dirty="0">
              <a:solidFill>
                <a:schemeClr val="accent2"/>
              </a:solidFill>
              <a:latin typeface="BIZ UDPゴシック" panose="020B0400000000000000" pitchFamily="50" charset="-128"/>
              <a:ea typeface="BIZ UDPゴシック" panose="020B0400000000000000" pitchFamily="50" charset="-128"/>
            </a:endParaRPr>
          </a:p>
          <a:p>
            <a:pPr marL="514350" indent="-514350">
              <a:buFont typeface="+mj-lt"/>
              <a:buAutoNum type="arabicPeriod"/>
            </a:pPr>
            <a:r>
              <a:rPr lang="ja-JP" altLang="en-US" dirty="0">
                <a:solidFill>
                  <a:schemeClr val="accent2"/>
                </a:solidFill>
                <a:latin typeface="BIZ UDPゴシック" panose="020B0400000000000000" pitchFamily="50" charset="-128"/>
                <a:ea typeface="BIZ UDPゴシック" panose="020B0400000000000000" pitchFamily="50" charset="-128"/>
              </a:rPr>
              <a:t>実用的な精度、実行時間での自己位置推定</a:t>
            </a:r>
            <a:br>
              <a:rPr lang="en-US" altLang="ja-JP" dirty="0">
                <a:solidFill>
                  <a:schemeClr val="accent2"/>
                </a:solidFill>
                <a:latin typeface="BIZ UDPゴシック" panose="020B0400000000000000" pitchFamily="50" charset="-128"/>
                <a:ea typeface="BIZ UDPゴシック" panose="020B0400000000000000" pitchFamily="50" charset="-128"/>
              </a:rPr>
            </a:br>
            <a:r>
              <a:rPr lang="ja-JP" altLang="en-US" dirty="0">
                <a:solidFill>
                  <a:schemeClr val="accent2"/>
                </a:solidFill>
                <a:latin typeface="BIZ UDPゴシック" panose="020B0400000000000000" pitchFamily="50" charset="-128"/>
                <a:ea typeface="BIZ UDPゴシック" panose="020B0400000000000000" pitchFamily="50" charset="-128"/>
              </a:rPr>
              <a:t>→</a:t>
            </a:r>
            <a:r>
              <a:rPr lang="ja-JP" altLang="en-US" u="sng" dirty="0">
                <a:solidFill>
                  <a:schemeClr val="accent2"/>
                </a:solidFill>
                <a:latin typeface="BIZ UDPゴシック" panose="020B0400000000000000" pitchFamily="50" charset="-128"/>
                <a:ea typeface="BIZ UDPゴシック" panose="020B0400000000000000" pitchFamily="50" charset="-128"/>
              </a:rPr>
              <a:t>道案内システムの実装を通じて検証</a:t>
            </a:r>
            <a:endParaRPr lang="en-US" altLang="ja-JP" u="sng" dirty="0">
              <a:solidFill>
                <a:schemeClr val="accent2"/>
              </a:solidFill>
              <a:latin typeface="BIZ UDPゴシック" panose="020B0400000000000000" pitchFamily="50" charset="-128"/>
              <a:ea typeface="BIZ UDPゴシック" panose="020B0400000000000000" pitchFamily="50" charset="-128"/>
            </a:endParaRPr>
          </a:p>
          <a:p>
            <a:pPr marL="514350" indent="-514350">
              <a:buFont typeface="+mj-lt"/>
              <a:buAutoNum type="arabicPeriod"/>
            </a:pP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a:p>
            <a:pPr marL="514350" indent="-514350">
              <a:buFont typeface="+mj-lt"/>
              <a:buAutoNum type="arabicPeriod"/>
            </a:pPr>
            <a:endParaRPr lang="en-US" altLang="ja-JP" dirty="0"/>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8" name="スライド番号プレースホルダー 27">
            <a:extLst>
              <a:ext uri="{FF2B5EF4-FFF2-40B4-BE49-F238E27FC236}">
                <a16:creationId xmlns:a16="http://schemas.microsoft.com/office/drawing/2014/main" id="{A2C3F566-5AFF-9BC0-2BFB-D3DC14CE646A}"/>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3</a:t>
            </a:fld>
            <a:endParaRPr kumimoji="1" lang="ja-JP" altLang="en-US" dirty="0">
              <a:solidFill>
                <a:schemeClr val="accent5">
                  <a:lumMod val="50000"/>
                </a:schemeClr>
              </a:solidFill>
            </a:endParaRPr>
          </a:p>
        </p:txBody>
      </p:sp>
      <p:sp>
        <p:nvSpPr>
          <p:cNvPr id="11" name="コンテンツ プレースホルダー 9">
            <a:extLst>
              <a:ext uri="{FF2B5EF4-FFF2-40B4-BE49-F238E27FC236}">
                <a16:creationId xmlns:a16="http://schemas.microsoft.com/office/drawing/2014/main" id="{FDF33E99-0E6D-C1D2-6D91-8F3A19199AEF}"/>
              </a:ext>
            </a:extLst>
          </p:cNvPr>
          <p:cNvSpPr txBox="1">
            <a:spLocks/>
          </p:cNvSpPr>
          <p:nvPr/>
        </p:nvSpPr>
        <p:spPr>
          <a:xfrm>
            <a:off x="539999" y="1368000"/>
            <a:ext cx="9589345" cy="500910"/>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rgbClr val="FF0000"/>
                </a:solidFill>
                <a:latin typeface="BIZ UDPゴシック" panose="020B0400000000000000" pitchFamily="50" charset="-128"/>
                <a:ea typeface="BIZ UDPゴシック" panose="020B0400000000000000" pitchFamily="50" charset="-128"/>
              </a:rPr>
              <a:t>簡易的なモデル</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を利用した屋内環境における自己位置推定</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9" name="コンテンツ プレースホルダー 9">
            <a:extLst>
              <a:ext uri="{FF2B5EF4-FFF2-40B4-BE49-F238E27FC236}">
                <a16:creationId xmlns:a16="http://schemas.microsoft.com/office/drawing/2014/main" id="{9BB47257-5244-7E33-DDFE-A333A6865365}"/>
              </a:ext>
            </a:extLst>
          </p:cNvPr>
          <p:cNvSpPr txBox="1">
            <a:spLocks/>
          </p:cNvSpPr>
          <p:nvPr/>
        </p:nvSpPr>
        <p:spPr>
          <a:xfrm>
            <a:off x="539999" y="2412000"/>
            <a:ext cx="2740891" cy="556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u="sng" dirty="0">
                <a:solidFill>
                  <a:schemeClr val="accent2"/>
                </a:solidFill>
                <a:latin typeface="BIZ UDPゴシック" panose="020B0400000000000000" pitchFamily="50" charset="-128"/>
                <a:ea typeface="BIZ UDPゴシック" panose="020B0400000000000000" pitchFamily="50" charset="-128"/>
              </a:rPr>
              <a:t>解決すべき課題</a:t>
            </a:r>
            <a:endParaRPr lang="en-US" altLang="ja-JP" u="sng" dirty="0">
              <a:solidFill>
                <a:schemeClr val="accent2"/>
              </a:solidFill>
              <a:latin typeface="BIZ UDPゴシック" panose="020B0400000000000000" pitchFamily="50" charset="-128"/>
              <a:ea typeface="BIZ UDPゴシック" panose="020B0400000000000000" pitchFamily="50" charset="-128"/>
            </a:endParaRPr>
          </a:p>
        </p:txBody>
      </p:sp>
      <p:pic>
        <p:nvPicPr>
          <p:cNvPr id="2" name="図 1">
            <a:extLst>
              <a:ext uri="{FF2B5EF4-FFF2-40B4-BE49-F238E27FC236}">
                <a16:creationId xmlns:a16="http://schemas.microsoft.com/office/drawing/2014/main" id="{B52EC1CB-24B6-DC23-0369-42B4DED58104}"/>
              </a:ext>
            </a:extLst>
          </p:cNvPr>
          <p:cNvPicPr>
            <a:picLocks noChangeAspect="1"/>
          </p:cNvPicPr>
          <p:nvPr/>
        </p:nvPicPr>
        <p:blipFill>
          <a:blip r:embed="rId4"/>
          <a:stretch>
            <a:fillRect/>
          </a:stretch>
        </p:blipFill>
        <p:spPr>
          <a:xfrm>
            <a:off x="7822295" y="3647768"/>
            <a:ext cx="3620109" cy="2067226"/>
          </a:xfrm>
          <a:prstGeom prst="rect">
            <a:avLst/>
          </a:prstGeom>
        </p:spPr>
      </p:pic>
      <p:sp>
        <p:nvSpPr>
          <p:cNvPr id="4" name="テキスト ボックス 3">
            <a:extLst>
              <a:ext uri="{FF2B5EF4-FFF2-40B4-BE49-F238E27FC236}">
                <a16:creationId xmlns:a16="http://schemas.microsoft.com/office/drawing/2014/main" id="{D320F0C4-29C1-C725-D217-06DFF2D46DCB}"/>
              </a:ext>
            </a:extLst>
          </p:cNvPr>
          <p:cNvSpPr txBox="1"/>
          <p:nvPr/>
        </p:nvSpPr>
        <p:spPr>
          <a:xfrm>
            <a:off x="8243186" y="5751901"/>
            <a:ext cx="2778325" cy="369332"/>
          </a:xfrm>
          <a:prstGeom prst="rect">
            <a:avLst/>
          </a:prstGeom>
          <a:noFill/>
        </p:spPr>
        <p:txBody>
          <a:bodyPr wrap="none" rtlCol="0">
            <a:spAutoFit/>
          </a:bodyPr>
          <a:lstStyle/>
          <a:p>
            <a:r>
              <a:rPr kumimoji="1" lang="en-US" altLang="ja-JP" dirty="0"/>
              <a:t>Fig</a:t>
            </a:r>
            <a:r>
              <a:rPr lang="en-US" altLang="ja-JP" dirty="0"/>
              <a:t>3</a:t>
            </a:r>
            <a:r>
              <a:rPr kumimoji="1" lang="en-US" altLang="ja-JP" dirty="0"/>
              <a:t>.</a:t>
            </a:r>
            <a:r>
              <a:rPr lang="ja-JP" altLang="en-US" dirty="0"/>
              <a:t>提案手法のイメージ</a:t>
            </a:r>
            <a:endParaRPr kumimoji="1" lang="ja-JP" altLang="en-US" dirty="0"/>
          </a:p>
        </p:txBody>
      </p:sp>
      <p:sp>
        <p:nvSpPr>
          <p:cNvPr id="5" name="コンテンツ プレースホルダー 9">
            <a:extLst>
              <a:ext uri="{FF2B5EF4-FFF2-40B4-BE49-F238E27FC236}">
                <a16:creationId xmlns:a16="http://schemas.microsoft.com/office/drawing/2014/main" id="{14513394-2B07-448A-B5FA-1C1AA61E07BF}"/>
              </a:ext>
            </a:extLst>
          </p:cNvPr>
          <p:cNvSpPr txBox="1">
            <a:spLocks/>
          </p:cNvSpPr>
          <p:nvPr/>
        </p:nvSpPr>
        <p:spPr>
          <a:xfrm>
            <a:off x="524822" y="796116"/>
            <a:ext cx="1875478" cy="505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提案手法</a:t>
            </a: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951300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18A8D-865E-528D-2051-D9A82F8026CF}"/>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46E65726-E228-568E-CD0F-F405EC727710}"/>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2014A258-92D1-064D-30AB-DBEDEABE7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C8A16705-C29C-C7B5-0A6A-392C28A41C38}"/>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0342C89-D575-F2AC-CD4E-123624974F54}"/>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①簡易モデルの作成：ワイヤーフレームモデル</a:t>
            </a:r>
          </a:p>
        </p:txBody>
      </p:sp>
      <p:sp>
        <p:nvSpPr>
          <p:cNvPr id="2" name="スライド番号プレースホルダー 1">
            <a:extLst>
              <a:ext uri="{FF2B5EF4-FFF2-40B4-BE49-F238E27FC236}">
                <a16:creationId xmlns:a16="http://schemas.microsoft.com/office/drawing/2014/main" id="{563CA2F2-723C-A744-AA87-4B7515913329}"/>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4</a:t>
            </a:fld>
            <a:endParaRPr kumimoji="1" lang="ja-JP" altLang="en-US">
              <a:solidFill>
                <a:schemeClr val="accent5">
                  <a:lumMod val="50000"/>
                </a:schemeClr>
              </a:solidFill>
            </a:endParaRPr>
          </a:p>
        </p:txBody>
      </p:sp>
      <p:sp>
        <p:nvSpPr>
          <p:cNvPr id="3" name="コンテンツ プレースホルダー 9">
            <a:extLst>
              <a:ext uri="{FF2B5EF4-FFF2-40B4-BE49-F238E27FC236}">
                <a16:creationId xmlns:a16="http://schemas.microsoft.com/office/drawing/2014/main" id="{F180DCDA-4BB8-2D64-A58B-CC654B4FE212}"/>
              </a:ext>
            </a:extLst>
          </p:cNvPr>
          <p:cNvSpPr txBox="1">
            <a:spLocks/>
          </p:cNvSpPr>
          <p:nvPr/>
        </p:nvSpPr>
        <p:spPr>
          <a:xfrm>
            <a:off x="540000" y="1080000"/>
            <a:ext cx="8070600" cy="500910"/>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世界座標を計測しワイヤーフレームモデルを構築</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09F70F00-CE37-E171-BF0C-DB56227D595F}"/>
              </a:ext>
            </a:extLst>
          </p:cNvPr>
          <p:cNvPicPr>
            <a:picLocks noChangeAspect="1"/>
          </p:cNvPicPr>
          <p:nvPr/>
        </p:nvPicPr>
        <p:blipFill>
          <a:blip r:embed="rId3"/>
          <a:stretch>
            <a:fillRect/>
          </a:stretch>
        </p:blipFill>
        <p:spPr>
          <a:xfrm>
            <a:off x="6043084" y="2426069"/>
            <a:ext cx="3120040" cy="1743131"/>
          </a:xfrm>
          <a:prstGeom prst="rect">
            <a:avLst/>
          </a:prstGeom>
        </p:spPr>
      </p:pic>
      <p:sp>
        <p:nvSpPr>
          <p:cNvPr id="9" name="テキスト ボックス 8">
            <a:extLst>
              <a:ext uri="{FF2B5EF4-FFF2-40B4-BE49-F238E27FC236}">
                <a16:creationId xmlns:a16="http://schemas.microsoft.com/office/drawing/2014/main" id="{2DE782C5-F2CD-E68A-4254-9261E28C9772}"/>
              </a:ext>
            </a:extLst>
          </p:cNvPr>
          <p:cNvSpPr txBox="1"/>
          <p:nvPr/>
        </p:nvSpPr>
        <p:spPr>
          <a:xfrm>
            <a:off x="6675606" y="4169200"/>
            <a:ext cx="1854995" cy="369332"/>
          </a:xfrm>
          <a:prstGeom prst="rect">
            <a:avLst/>
          </a:prstGeom>
          <a:noFill/>
        </p:spPr>
        <p:txBody>
          <a:bodyPr wrap="none" rtlCol="0">
            <a:spAutoFit/>
          </a:bodyPr>
          <a:lstStyle/>
          <a:p>
            <a:r>
              <a:rPr kumimoji="1" lang="en-US" altLang="ja-JP" dirty="0"/>
              <a:t>Fig</a:t>
            </a:r>
            <a:r>
              <a:rPr lang="en-US" altLang="ja-JP" dirty="0"/>
              <a:t>5</a:t>
            </a:r>
            <a:r>
              <a:rPr kumimoji="1" lang="en-US" altLang="ja-JP" dirty="0"/>
              <a:t>.</a:t>
            </a:r>
            <a:r>
              <a:rPr kumimoji="1" lang="ja-JP" altLang="en-US" dirty="0"/>
              <a:t>全方位画像</a:t>
            </a:r>
          </a:p>
        </p:txBody>
      </p:sp>
      <p:pic>
        <p:nvPicPr>
          <p:cNvPr id="10" name="図 9">
            <a:extLst>
              <a:ext uri="{FF2B5EF4-FFF2-40B4-BE49-F238E27FC236}">
                <a16:creationId xmlns:a16="http://schemas.microsoft.com/office/drawing/2014/main" id="{8F9F5969-FD98-A441-F257-98C2D7DD18F7}"/>
              </a:ext>
            </a:extLst>
          </p:cNvPr>
          <p:cNvPicPr>
            <a:picLocks noChangeAspect="1"/>
          </p:cNvPicPr>
          <p:nvPr/>
        </p:nvPicPr>
        <p:blipFill>
          <a:blip r:embed="rId4"/>
          <a:stretch>
            <a:fillRect/>
          </a:stretch>
        </p:blipFill>
        <p:spPr>
          <a:xfrm>
            <a:off x="7361045" y="4646112"/>
            <a:ext cx="1749165" cy="1523386"/>
          </a:xfrm>
          <a:prstGeom prst="rect">
            <a:avLst/>
          </a:prstGeom>
        </p:spPr>
      </p:pic>
      <p:pic>
        <p:nvPicPr>
          <p:cNvPr id="13" name="図 12">
            <a:extLst>
              <a:ext uri="{FF2B5EF4-FFF2-40B4-BE49-F238E27FC236}">
                <a16:creationId xmlns:a16="http://schemas.microsoft.com/office/drawing/2014/main" id="{2D0D48A0-5674-F421-EBA3-89C84CB064FF}"/>
              </a:ext>
            </a:extLst>
          </p:cNvPr>
          <p:cNvPicPr>
            <a:picLocks noChangeAspect="1"/>
          </p:cNvPicPr>
          <p:nvPr/>
        </p:nvPicPr>
        <p:blipFill>
          <a:blip r:embed="rId5"/>
          <a:stretch>
            <a:fillRect/>
          </a:stretch>
        </p:blipFill>
        <p:spPr>
          <a:xfrm>
            <a:off x="9216039" y="4646112"/>
            <a:ext cx="1749164" cy="1523386"/>
          </a:xfrm>
          <a:prstGeom prst="rect">
            <a:avLst/>
          </a:prstGeom>
        </p:spPr>
      </p:pic>
      <p:sp>
        <p:nvSpPr>
          <p:cNvPr id="14" name="テキスト ボックス 13">
            <a:extLst>
              <a:ext uri="{FF2B5EF4-FFF2-40B4-BE49-F238E27FC236}">
                <a16:creationId xmlns:a16="http://schemas.microsoft.com/office/drawing/2014/main" id="{24EE33B7-B960-C54A-44FF-8AC738C48AEA}"/>
              </a:ext>
            </a:extLst>
          </p:cNvPr>
          <p:cNvSpPr txBox="1"/>
          <p:nvPr/>
        </p:nvSpPr>
        <p:spPr>
          <a:xfrm>
            <a:off x="6850632" y="6145513"/>
            <a:ext cx="4624984" cy="369332"/>
          </a:xfrm>
          <a:prstGeom prst="rect">
            <a:avLst/>
          </a:prstGeom>
          <a:noFill/>
        </p:spPr>
        <p:txBody>
          <a:bodyPr wrap="none" rtlCol="0">
            <a:spAutoFit/>
          </a:bodyPr>
          <a:lstStyle/>
          <a:p>
            <a:r>
              <a:rPr kumimoji="1" lang="en-US" altLang="ja-JP" dirty="0"/>
              <a:t>Fig</a:t>
            </a:r>
            <a:r>
              <a:rPr lang="en-US" altLang="ja-JP" dirty="0"/>
              <a:t>6</a:t>
            </a:r>
            <a:r>
              <a:rPr kumimoji="1" lang="en-US" altLang="ja-JP" dirty="0"/>
              <a:t>.</a:t>
            </a:r>
            <a:r>
              <a:rPr kumimoji="1" lang="ja-JP" altLang="en-US" dirty="0"/>
              <a:t>カメラ姿勢推定に用いる透視投影画像</a:t>
            </a:r>
          </a:p>
        </p:txBody>
      </p:sp>
      <p:pic>
        <p:nvPicPr>
          <p:cNvPr id="16" name="図 15" descr="ダイアグラム が含まれている画像&#10;&#10;AI 生成コンテンツは誤りを含む可能性があります。">
            <a:extLst>
              <a:ext uri="{FF2B5EF4-FFF2-40B4-BE49-F238E27FC236}">
                <a16:creationId xmlns:a16="http://schemas.microsoft.com/office/drawing/2014/main" id="{1CC5B3E0-8D9B-1AC1-E6BC-C70FBDEDEA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9066" y="2279766"/>
            <a:ext cx="2560312" cy="3782152"/>
          </a:xfrm>
          <a:prstGeom prst="rect">
            <a:avLst/>
          </a:prstGeom>
        </p:spPr>
      </p:pic>
      <p:sp>
        <p:nvSpPr>
          <p:cNvPr id="17" name="テキスト ボックス 16">
            <a:extLst>
              <a:ext uri="{FF2B5EF4-FFF2-40B4-BE49-F238E27FC236}">
                <a16:creationId xmlns:a16="http://schemas.microsoft.com/office/drawing/2014/main" id="{660AC8BA-E8D6-7CFE-B4D4-CB112F9FA2E1}"/>
              </a:ext>
            </a:extLst>
          </p:cNvPr>
          <p:cNvSpPr txBox="1"/>
          <p:nvPr/>
        </p:nvSpPr>
        <p:spPr>
          <a:xfrm>
            <a:off x="1081682" y="6165175"/>
            <a:ext cx="4624984" cy="369332"/>
          </a:xfrm>
          <a:prstGeom prst="rect">
            <a:avLst/>
          </a:prstGeom>
          <a:noFill/>
        </p:spPr>
        <p:txBody>
          <a:bodyPr wrap="none" rtlCol="0">
            <a:spAutoFit/>
          </a:bodyPr>
          <a:lstStyle/>
          <a:p>
            <a:r>
              <a:rPr kumimoji="1" lang="en-US" altLang="ja-JP" dirty="0"/>
              <a:t>Fig</a:t>
            </a:r>
            <a:r>
              <a:rPr lang="en-US" altLang="ja-JP" dirty="0"/>
              <a:t>4</a:t>
            </a:r>
            <a:r>
              <a:rPr kumimoji="1" lang="en-US" altLang="ja-JP" dirty="0"/>
              <a:t>.</a:t>
            </a:r>
            <a:r>
              <a:rPr lang="ja-JP" altLang="en-US" dirty="0"/>
              <a:t>特徴点（青）、カメラ撮影位置（赤）</a:t>
            </a:r>
            <a:endParaRPr kumimoji="1" lang="ja-JP" altLang="en-US" dirty="0"/>
          </a:p>
        </p:txBody>
      </p:sp>
      <p:cxnSp>
        <p:nvCxnSpPr>
          <p:cNvPr id="32" name="コネクタ: 曲線 31">
            <a:extLst>
              <a:ext uri="{FF2B5EF4-FFF2-40B4-BE49-F238E27FC236}">
                <a16:creationId xmlns:a16="http://schemas.microsoft.com/office/drawing/2014/main" id="{0E76E6C9-1EC5-D551-8C8A-6FDCAA6CFB69}"/>
              </a:ext>
            </a:extLst>
          </p:cNvPr>
          <p:cNvCxnSpPr>
            <a:cxnSpLocks/>
            <a:endCxn id="5" idx="1"/>
          </p:cNvCxnSpPr>
          <p:nvPr/>
        </p:nvCxnSpPr>
        <p:spPr>
          <a:xfrm flipV="1">
            <a:off x="2388198" y="3297635"/>
            <a:ext cx="3654886" cy="196285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9">
            <a:extLst>
              <a:ext uri="{FF2B5EF4-FFF2-40B4-BE49-F238E27FC236}">
                <a16:creationId xmlns:a16="http://schemas.microsoft.com/office/drawing/2014/main" id="{2A79F773-258D-A43B-16D3-41F61B94B8EA}"/>
              </a:ext>
            </a:extLst>
          </p:cNvPr>
          <p:cNvSpPr txBox="1">
            <a:spLocks/>
          </p:cNvSpPr>
          <p:nvPr/>
        </p:nvSpPr>
        <p:spPr>
          <a:xfrm>
            <a:off x="594000" y="1704225"/>
            <a:ext cx="9474232" cy="556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C</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棟</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5</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階の特徴点を計測、</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4</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ｍ間隔で全方位画像を撮影</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6515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CCDD-C800-EC30-03B2-E1960A5DB89A}"/>
            </a:ext>
          </a:extLst>
        </p:cNvPr>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337BD568-FE05-2416-52EF-C5E805FB416E}"/>
              </a:ext>
            </a:extLst>
          </p:cNvPr>
          <p:cNvGrpSpPr/>
          <p:nvPr/>
        </p:nvGrpSpPr>
        <p:grpSpPr>
          <a:xfrm>
            <a:off x="838200" y="4023445"/>
            <a:ext cx="3603969" cy="2591710"/>
            <a:chOff x="1999478" y="3997299"/>
            <a:chExt cx="3603970" cy="2591710"/>
          </a:xfrm>
        </p:grpSpPr>
        <p:pic>
          <p:nvPicPr>
            <p:cNvPr id="20" name="図 19">
              <a:extLst>
                <a:ext uri="{FF2B5EF4-FFF2-40B4-BE49-F238E27FC236}">
                  <a16:creationId xmlns:a16="http://schemas.microsoft.com/office/drawing/2014/main" id="{92848417-ADE9-7530-F8A8-69A009CB73AF}"/>
                </a:ext>
              </a:extLst>
            </p:cNvPr>
            <p:cNvPicPr>
              <a:picLocks noChangeAspect="1"/>
            </p:cNvPicPr>
            <p:nvPr/>
          </p:nvPicPr>
          <p:blipFill>
            <a:blip r:embed="rId2"/>
            <a:srcRect l="20467" b="13738"/>
            <a:stretch>
              <a:fillRect/>
            </a:stretch>
          </p:blipFill>
          <p:spPr>
            <a:xfrm>
              <a:off x="1999478" y="3997299"/>
              <a:ext cx="1235532" cy="2187711"/>
            </a:xfrm>
            <a:prstGeom prst="rect">
              <a:avLst/>
            </a:prstGeom>
          </p:spPr>
        </p:pic>
        <p:sp>
          <p:nvSpPr>
            <p:cNvPr id="25" name="テキスト ボックス 24">
              <a:extLst>
                <a:ext uri="{FF2B5EF4-FFF2-40B4-BE49-F238E27FC236}">
                  <a16:creationId xmlns:a16="http://schemas.microsoft.com/office/drawing/2014/main" id="{49087E50-A441-9B25-2540-38CC429E7F9E}"/>
                </a:ext>
              </a:extLst>
            </p:cNvPr>
            <p:cNvSpPr txBox="1"/>
            <p:nvPr/>
          </p:nvSpPr>
          <p:spPr>
            <a:xfrm>
              <a:off x="2066901" y="6219677"/>
              <a:ext cx="3536547" cy="369332"/>
            </a:xfrm>
            <a:prstGeom prst="rect">
              <a:avLst/>
            </a:prstGeom>
            <a:noFill/>
          </p:spPr>
          <p:txBody>
            <a:bodyPr wrap="none" rtlCol="0">
              <a:spAutoFit/>
            </a:bodyPr>
            <a:lstStyle/>
            <a:p>
              <a:r>
                <a:rPr kumimoji="1" lang="en-US" altLang="ja-JP" dirty="0"/>
                <a:t>Fig</a:t>
              </a:r>
              <a:r>
                <a:rPr lang="en-US" altLang="ja-JP" dirty="0"/>
                <a:t>8</a:t>
              </a:r>
              <a:r>
                <a:rPr kumimoji="1" lang="en-US" altLang="ja-JP" dirty="0"/>
                <a:t>.</a:t>
              </a:r>
              <a:r>
                <a:rPr kumimoji="1" lang="ja-JP" altLang="en-US" dirty="0"/>
                <a:t> 側面テクスチャの形状変換</a:t>
              </a:r>
            </a:p>
          </p:txBody>
        </p:sp>
        <p:sp>
          <p:nvSpPr>
            <p:cNvPr id="28" name="矢印: 下 27">
              <a:extLst>
                <a:ext uri="{FF2B5EF4-FFF2-40B4-BE49-F238E27FC236}">
                  <a16:creationId xmlns:a16="http://schemas.microsoft.com/office/drawing/2014/main" id="{3613AA12-9DEF-1B92-A2C5-5A9E4D5AF24D}"/>
                </a:ext>
              </a:extLst>
            </p:cNvPr>
            <p:cNvSpPr/>
            <p:nvPr/>
          </p:nvSpPr>
          <p:spPr>
            <a:xfrm rot="16200000">
              <a:off x="3220455" y="5052715"/>
              <a:ext cx="398442" cy="369332"/>
            </a:xfrm>
            <a:prstGeom prst="downArrow">
              <a:avLst/>
            </a:prstGeom>
            <a:solidFill>
              <a:schemeClr val="accent5">
                <a:lumMod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A22E9580-0243-6B3E-C625-55AF8B3E8169}"/>
                </a:ext>
              </a:extLst>
            </p:cNvPr>
            <p:cNvPicPr>
              <a:picLocks noChangeAspect="1"/>
            </p:cNvPicPr>
            <p:nvPr/>
          </p:nvPicPr>
          <p:blipFill>
            <a:blip r:embed="rId3"/>
            <a:stretch>
              <a:fillRect/>
            </a:stretch>
          </p:blipFill>
          <p:spPr>
            <a:xfrm>
              <a:off x="3601288" y="4230457"/>
              <a:ext cx="1918301" cy="1895258"/>
            </a:xfrm>
            <a:prstGeom prst="rect">
              <a:avLst/>
            </a:prstGeom>
          </p:spPr>
        </p:pic>
      </p:grpSp>
      <p:sp>
        <p:nvSpPr>
          <p:cNvPr id="8" name="正方形/長方形 7">
            <a:extLst>
              <a:ext uri="{FF2B5EF4-FFF2-40B4-BE49-F238E27FC236}">
                <a16:creationId xmlns:a16="http://schemas.microsoft.com/office/drawing/2014/main" id="{85A56906-D71F-FF97-5E20-D060824E90B2}"/>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D3A4EBC9-CB09-D694-DABB-4796C396D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6B4AE9-0E77-2E82-90D2-E811552163A4}"/>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298EC9AD-82B5-09F8-C7B6-5BD73AE3AC23}"/>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①簡易モデルの作成：テクスチャ取得</a:t>
            </a:r>
          </a:p>
        </p:txBody>
      </p:sp>
      <p:sp>
        <p:nvSpPr>
          <p:cNvPr id="2" name="スライド番号プレースホルダー 1">
            <a:extLst>
              <a:ext uri="{FF2B5EF4-FFF2-40B4-BE49-F238E27FC236}">
                <a16:creationId xmlns:a16="http://schemas.microsoft.com/office/drawing/2014/main" id="{271122B1-3255-EF78-7EEF-9041919D1FD1}"/>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5</a:t>
            </a:fld>
            <a:endParaRPr kumimoji="1" lang="ja-JP" altLang="en-US" dirty="0">
              <a:solidFill>
                <a:schemeClr val="accent5">
                  <a:lumMod val="50000"/>
                </a:schemeClr>
              </a:solidFill>
            </a:endParaRPr>
          </a:p>
        </p:txBody>
      </p:sp>
      <p:sp>
        <p:nvSpPr>
          <p:cNvPr id="3" name="コンテンツ プレースホルダー 9">
            <a:extLst>
              <a:ext uri="{FF2B5EF4-FFF2-40B4-BE49-F238E27FC236}">
                <a16:creationId xmlns:a16="http://schemas.microsoft.com/office/drawing/2014/main" id="{5A723CDB-B47C-3543-59C8-B70825505B00}"/>
              </a:ext>
            </a:extLst>
          </p:cNvPr>
          <p:cNvSpPr txBox="1">
            <a:spLocks/>
          </p:cNvSpPr>
          <p:nvPr/>
        </p:nvSpPr>
        <p:spPr>
          <a:xfrm>
            <a:off x="539999" y="1080000"/>
            <a:ext cx="8975476" cy="500910"/>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メッシュの</a:t>
            </a:r>
            <a:r>
              <a:rPr lang="ja-JP" altLang="en-US" dirty="0">
                <a:solidFill>
                  <a:srgbClr val="FF0000"/>
                </a:solidFill>
                <a:latin typeface="BIZ UDPゴシック" panose="020B0400000000000000" pitchFamily="50" charset="-128"/>
                <a:ea typeface="BIZ UDPゴシック" panose="020B0400000000000000" pitchFamily="50" charset="-128"/>
              </a:rPr>
              <a:t>重心方向を向く視点から</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テクスチャを取得</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9" name="テキスト ボックス 28">
            <a:extLst>
              <a:ext uri="{FF2B5EF4-FFF2-40B4-BE49-F238E27FC236}">
                <a16:creationId xmlns:a16="http://schemas.microsoft.com/office/drawing/2014/main" id="{A60C3A4E-0AF7-9AC9-E137-1D59E078EE06}"/>
              </a:ext>
            </a:extLst>
          </p:cNvPr>
          <p:cNvSpPr txBox="1"/>
          <p:nvPr/>
        </p:nvSpPr>
        <p:spPr>
          <a:xfrm>
            <a:off x="5835868" y="6242213"/>
            <a:ext cx="4522392" cy="369332"/>
          </a:xfrm>
          <a:prstGeom prst="rect">
            <a:avLst/>
          </a:prstGeom>
          <a:noFill/>
        </p:spPr>
        <p:txBody>
          <a:bodyPr wrap="none" rtlCol="0">
            <a:spAutoFit/>
          </a:bodyPr>
          <a:lstStyle/>
          <a:p>
            <a:r>
              <a:rPr kumimoji="1" lang="en-US" altLang="ja-JP" dirty="0"/>
              <a:t>Fig</a:t>
            </a:r>
            <a:r>
              <a:rPr lang="en-US" altLang="ja-JP" dirty="0"/>
              <a:t>9</a:t>
            </a:r>
            <a:r>
              <a:rPr kumimoji="1" lang="en-US" altLang="ja-JP" dirty="0"/>
              <a:t>.</a:t>
            </a:r>
            <a:r>
              <a:rPr lang="ja-JP" altLang="en-US" dirty="0"/>
              <a:t>テクスチャを割り当てた</a:t>
            </a:r>
            <a:r>
              <a:rPr lang="en-US" altLang="ja-JP" dirty="0"/>
              <a:t>3</a:t>
            </a:r>
            <a:r>
              <a:rPr lang="ja-JP" altLang="en-US" dirty="0"/>
              <a:t>次元モデル</a:t>
            </a:r>
            <a:endParaRPr kumimoji="1" lang="ja-JP" altLang="en-US" dirty="0"/>
          </a:p>
        </p:txBody>
      </p:sp>
      <p:pic>
        <p:nvPicPr>
          <p:cNvPr id="32" name="図 31">
            <a:extLst>
              <a:ext uri="{FF2B5EF4-FFF2-40B4-BE49-F238E27FC236}">
                <a16:creationId xmlns:a16="http://schemas.microsoft.com/office/drawing/2014/main" id="{7E15E87E-B5FC-C66E-0974-1033492B875F}"/>
              </a:ext>
            </a:extLst>
          </p:cNvPr>
          <p:cNvPicPr>
            <a:picLocks noChangeAspect="1"/>
          </p:cNvPicPr>
          <p:nvPr/>
        </p:nvPicPr>
        <p:blipFill>
          <a:blip r:embed="rId5"/>
          <a:stretch>
            <a:fillRect/>
          </a:stretch>
        </p:blipFill>
        <p:spPr>
          <a:xfrm>
            <a:off x="4908514" y="4231975"/>
            <a:ext cx="3011222" cy="2010238"/>
          </a:xfrm>
          <a:prstGeom prst="rect">
            <a:avLst/>
          </a:prstGeom>
        </p:spPr>
      </p:pic>
      <p:pic>
        <p:nvPicPr>
          <p:cNvPr id="5" name="図 4">
            <a:extLst>
              <a:ext uri="{FF2B5EF4-FFF2-40B4-BE49-F238E27FC236}">
                <a16:creationId xmlns:a16="http://schemas.microsoft.com/office/drawing/2014/main" id="{D9704E35-39AB-6CCE-F1B8-1A35E52F70EC}"/>
              </a:ext>
            </a:extLst>
          </p:cNvPr>
          <p:cNvPicPr>
            <a:picLocks noChangeAspect="1"/>
          </p:cNvPicPr>
          <p:nvPr/>
        </p:nvPicPr>
        <p:blipFill>
          <a:blip r:embed="rId6"/>
          <a:stretch>
            <a:fillRect/>
          </a:stretch>
        </p:blipFill>
        <p:spPr>
          <a:xfrm>
            <a:off x="7997318" y="4646323"/>
            <a:ext cx="3291631" cy="1595890"/>
          </a:xfrm>
          <a:prstGeom prst="rect">
            <a:avLst/>
          </a:prstGeom>
        </p:spPr>
      </p:pic>
      <p:sp>
        <p:nvSpPr>
          <p:cNvPr id="4" name="テキスト ボックス 3">
            <a:extLst>
              <a:ext uri="{FF2B5EF4-FFF2-40B4-BE49-F238E27FC236}">
                <a16:creationId xmlns:a16="http://schemas.microsoft.com/office/drawing/2014/main" id="{AEA81D87-7EBC-7C29-31B1-3F009FCA491B}"/>
              </a:ext>
            </a:extLst>
          </p:cNvPr>
          <p:cNvSpPr txBox="1"/>
          <p:nvPr/>
        </p:nvSpPr>
        <p:spPr>
          <a:xfrm>
            <a:off x="8561189" y="4044077"/>
            <a:ext cx="1978709" cy="369332"/>
          </a:xfrm>
          <a:prstGeom prst="rect">
            <a:avLst/>
          </a:prstGeom>
          <a:noFill/>
        </p:spPr>
        <p:txBody>
          <a:bodyPr wrap="square" rtlCol="0">
            <a:spAutoFit/>
          </a:bodyPr>
          <a:lstStyle/>
          <a:p>
            <a:r>
              <a:rPr kumimoji="1" lang="en-US" altLang="ja-JP" dirty="0"/>
              <a:t>Fig7.</a:t>
            </a:r>
            <a:r>
              <a:rPr kumimoji="1" lang="ja-JP" altLang="en-US" dirty="0"/>
              <a:t>座標系変換</a:t>
            </a:r>
          </a:p>
        </p:txBody>
      </p:sp>
      <p:pic>
        <p:nvPicPr>
          <p:cNvPr id="10" name="図 9">
            <a:extLst>
              <a:ext uri="{FF2B5EF4-FFF2-40B4-BE49-F238E27FC236}">
                <a16:creationId xmlns:a16="http://schemas.microsoft.com/office/drawing/2014/main" id="{A6E2BA21-5623-E22E-447E-1DDD69EC1509}"/>
              </a:ext>
            </a:extLst>
          </p:cNvPr>
          <p:cNvPicPr>
            <a:picLocks noChangeAspect="1"/>
          </p:cNvPicPr>
          <p:nvPr/>
        </p:nvPicPr>
        <p:blipFill>
          <a:blip r:embed="rId7"/>
          <a:srcRect l="1080"/>
          <a:stretch>
            <a:fillRect/>
          </a:stretch>
        </p:blipFill>
        <p:spPr>
          <a:xfrm>
            <a:off x="540000" y="1692000"/>
            <a:ext cx="7311423" cy="2505308"/>
          </a:xfrm>
          <a:prstGeom prst="rect">
            <a:avLst/>
          </a:prstGeom>
        </p:spPr>
      </p:pic>
      <p:pic>
        <p:nvPicPr>
          <p:cNvPr id="9" name="図 8" descr="ゲームの画面&#10;&#10;AI 生成コンテンツは誤りを含む可能性があります。">
            <a:extLst>
              <a:ext uri="{FF2B5EF4-FFF2-40B4-BE49-F238E27FC236}">
                <a16:creationId xmlns:a16="http://schemas.microsoft.com/office/drawing/2014/main" id="{09D60A10-4BA1-D499-7E15-C8F68ED3D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4879" y="1692000"/>
            <a:ext cx="3356508" cy="2457443"/>
          </a:xfrm>
          <a:prstGeom prst="rect">
            <a:avLst/>
          </a:prstGeom>
        </p:spPr>
      </p:pic>
    </p:spTree>
    <p:extLst>
      <p:ext uri="{BB962C8B-B14F-4D97-AF65-F5344CB8AC3E}">
        <p14:creationId xmlns:p14="http://schemas.microsoft.com/office/powerpoint/2010/main" val="358426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90406-F932-715E-54EB-9682CDEF5A87}"/>
            </a:ext>
          </a:extLst>
        </p:cNvPr>
        <p:cNvGrpSpPr/>
        <p:nvPr/>
      </p:nvGrpSpPr>
      <p:grpSpPr>
        <a:xfrm>
          <a:off x="0" y="0"/>
          <a:ext cx="0" cy="0"/>
          <a:chOff x="0" y="0"/>
          <a:chExt cx="0" cy="0"/>
        </a:xfrm>
      </p:grpSpPr>
      <p:pic>
        <p:nvPicPr>
          <p:cNvPr id="14" name="図 13">
            <a:extLst>
              <a:ext uri="{FF2B5EF4-FFF2-40B4-BE49-F238E27FC236}">
                <a16:creationId xmlns:a16="http://schemas.microsoft.com/office/drawing/2014/main" id="{ECA5F6F3-ED04-0DFD-EA15-6A31157801C0}"/>
              </a:ext>
            </a:extLst>
          </p:cNvPr>
          <p:cNvPicPr>
            <a:picLocks noChangeAspect="1"/>
          </p:cNvPicPr>
          <p:nvPr/>
        </p:nvPicPr>
        <p:blipFill>
          <a:blip r:embed="rId2"/>
          <a:srcRect t="-225" b="382"/>
          <a:stretch>
            <a:fillRect/>
          </a:stretch>
        </p:blipFill>
        <p:spPr>
          <a:xfrm>
            <a:off x="4830978" y="2200385"/>
            <a:ext cx="3211053" cy="2667572"/>
          </a:xfrm>
          <a:prstGeom prst="rect">
            <a:avLst/>
          </a:prstGeom>
        </p:spPr>
      </p:pic>
      <p:sp>
        <p:nvSpPr>
          <p:cNvPr id="8" name="正方形/長方形 7">
            <a:extLst>
              <a:ext uri="{FF2B5EF4-FFF2-40B4-BE49-F238E27FC236}">
                <a16:creationId xmlns:a16="http://schemas.microsoft.com/office/drawing/2014/main" id="{492B97B9-4D7C-F116-805B-E5367E159EAA}"/>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CBB50BB4-89B4-7182-3806-F86BFFF50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D79FAD0A-76A3-B3FF-C8D8-293FFF6F4C6B}"/>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86409EE2-0C94-0DEF-A41B-21455CF90F07}"/>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②自己位置推定</a:t>
            </a:r>
            <a:r>
              <a:rPr lang="en-US" altLang="ja-JP" sz="3600" b="1" dirty="0">
                <a:solidFill>
                  <a:schemeClr val="bg1"/>
                </a:solidFill>
                <a:latin typeface="BIZ UDPゴシック" panose="020B0400000000000000" pitchFamily="50" charset="-128"/>
                <a:ea typeface="BIZ UDPゴシック" panose="020B0400000000000000" pitchFamily="50" charset="-128"/>
              </a:rPr>
              <a:t>:</a:t>
            </a:r>
            <a:r>
              <a:rPr lang="ja-JP" altLang="en-US" sz="3600" b="1" dirty="0">
                <a:solidFill>
                  <a:schemeClr val="bg1"/>
                </a:solidFill>
                <a:latin typeface="BIZ UDPゴシック" panose="020B0400000000000000" pitchFamily="50" charset="-128"/>
                <a:ea typeface="BIZ UDPゴシック" panose="020B0400000000000000" pitchFamily="50" charset="-128"/>
              </a:rPr>
              <a:t>特徴点マッチング</a:t>
            </a:r>
          </a:p>
        </p:txBody>
      </p:sp>
      <p:sp>
        <p:nvSpPr>
          <p:cNvPr id="9" name="コンテンツ プレースホルダー 9">
            <a:extLst>
              <a:ext uri="{FF2B5EF4-FFF2-40B4-BE49-F238E27FC236}">
                <a16:creationId xmlns:a16="http://schemas.microsoft.com/office/drawing/2014/main" id="{D23F582D-7A89-7FC4-53C3-691CE691DACA}"/>
              </a:ext>
            </a:extLst>
          </p:cNvPr>
          <p:cNvSpPr txBox="1">
            <a:spLocks/>
          </p:cNvSpPr>
          <p:nvPr/>
        </p:nvSpPr>
        <p:spPr>
          <a:xfrm>
            <a:off x="539999" y="1080000"/>
            <a:ext cx="9237047" cy="528767"/>
          </a:xfrm>
          <a:prstGeom prst="rect">
            <a:avLst/>
          </a:prstGeom>
          <a:solidFill>
            <a:schemeClr val="bg1"/>
          </a:solidFill>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入力画像とテクスチャの</a:t>
            </a:r>
            <a:r>
              <a:rPr lang="ja-JP" altLang="en-US" dirty="0">
                <a:solidFill>
                  <a:srgbClr val="FF0000"/>
                </a:solidFill>
                <a:latin typeface="BIZ UDPゴシック" panose="020B0400000000000000" pitchFamily="50" charset="-128"/>
                <a:ea typeface="BIZ UDPゴシック" panose="020B0400000000000000" pitchFamily="50" charset="-128"/>
              </a:rPr>
              <a:t>特徴点検出とマッチング</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を行う</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E34093BC-8990-180D-9CE4-07A3BCAF9913}"/>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6</a:t>
            </a:fld>
            <a:endParaRPr kumimoji="1" lang="ja-JP" altLang="en-US" dirty="0">
              <a:solidFill>
                <a:schemeClr val="accent5">
                  <a:lumMod val="50000"/>
                </a:schemeClr>
              </a:solidFill>
            </a:endParaRPr>
          </a:p>
        </p:txBody>
      </p:sp>
      <p:sp>
        <p:nvSpPr>
          <p:cNvPr id="3" name="コンテンツ プレースホルダー 9">
            <a:extLst>
              <a:ext uri="{FF2B5EF4-FFF2-40B4-BE49-F238E27FC236}">
                <a16:creationId xmlns:a16="http://schemas.microsoft.com/office/drawing/2014/main" id="{BFF9A0E7-1AA2-A744-F139-52E7007D7CF1}"/>
              </a:ext>
            </a:extLst>
          </p:cNvPr>
          <p:cNvSpPr txBox="1">
            <a:spLocks/>
          </p:cNvSpPr>
          <p:nvPr/>
        </p:nvSpPr>
        <p:spPr>
          <a:xfrm>
            <a:off x="594000" y="1704225"/>
            <a:ext cx="7031010" cy="556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一般的な手法と学習ベースの手法を比較</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12" name="コンテンツ プレースホルダー 9">
            <a:extLst>
              <a:ext uri="{FF2B5EF4-FFF2-40B4-BE49-F238E27FC236}">
                <a16:creationId xmlns:a16="http://schemas.microsoft.com/office/drawing/2014/main" id="{BDE333CE-B476-38DC-B463-C9841048F5BF}"/>
              </a:ext>
            </a:extLst>
          </p:cNvPr>
          <p:cNvSpPr txBox="1">
            <a:spLocks/>
          </p:cNvSpPr>
          <p:nvPr/>
        </p:nvSpPr>
        <p:spPr>
          <a:xfrm>
            <a:off x="593999" y="5488458"/>
            <a:ext cx="11073179" cy="562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学習ベース手法は</a:t>
            </a:r>
            <a:r>
              <a:rPr lang="ja-JP" altLang="en-US" dirty="0">
                <a:solidFill>
                  <a:srgbClr val="FF0000"/>
                </a:solidFill>
                <a:latin typeface="BIZ UDPゴシック" panose="020B0400000000000000" pitchFamily="50" charset="-128"/>
                <a:ea typeface="BIZ UDPゴシック" panose="020B0400000000000000" pitchFamily="50" charset="-128"/>
              </a:rPr>
              <a:t>特徴点が少ない画像</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で、マッチングが比較的安定</a:t>
            </a:r>
          </a:p>
        </p:txBody>
      </p:sp>
      <p:pic>
        <p:nvPicPr>
          <p:cNvPr id="16" name="図 15">
            <a:extLst>
              <a:ext uri="{FF2B5EF4-FFF2-40B4-BE49-F238E27FC236}">
                <a16:creationId xmlns:a16="http://schemas.microsoft.com/office/drawing/2014/main" id="{C2AC3554-F6CB-B0E3-7E33-A5251568EDE5}"/>
              </a:ext>
            </a:extLst>
          </p:cNvPr>
          <p:cNvPicPr>
            <a:picLocks noChangeAspect="1"/>
          </p:cNvPicPr>
          <p:nvPr/>
        </p:nvPicPr>
        <p:blipFill>
          <a:blip r:embed="rId4"/>
          <a:stretch>
            <a:fillRect/>
          </a:stretch>
        </p:blipFill>
        <p:spPr>
          <a:xfrm>
            <a:off x="8160055" y="2216107"/>
            <a:ext cx="3282349" cy="2640520"/>
          </a:xfrm>
          <a:prstGeom prst="rect">
            <a:avLst/>
          </a:prstGeom>
        </p:spPr>
      </p:pic>
      <p:sp>
        <p:nvSpPr>
          <p:cNvPr id="17" name="テキスト ボックス 16">
            <a:extLst>
              <a:ext uri="{FF2B5EF4-FFF2-40B4-BE49-F238E27FC236}">
                <a16:creationId xmlns:a16="http://schemas.microsoft.com/office/drawing/2014/main" id="{93167A19-F84E-9314-1DAF-5D4CAB1F5664}"/>
              </a:ext>
            </a:extLst>
          </p:cNvPr>
          <p:cNvSpPr txBox="1"/>
          <p:nvPr/>
        </p:nvSpPr>
        <p:spPr>
          <a:xfrm>
            <a:off x="5043893" y="4839363"/>
            <a:ext cx="2906565" cy="369332"/>
          </a:xfrm>
          <a:prstGeom prst="rect">
            <a:avLst/>
          </a:prstGeom>
          <a:noFill/>
        </p:spPr>
        <p:txBody>
          <a:bodyPr wrap="none" rtlCol="0">
            <a:spAutoFit/>
          </a:bodyPr>
          <a:lstStyle/>
          <a:p>
            <a:r>
              <a:rPr kumimoji="1" lang="en-US" altLang="ja-JP" dirty="0"/>
              <a:t>Fig</a:t>
            </a:r>
            <a:r>
              <a:rPr lang="en-US" altLang="ja-JP" dirty="0"/>
              <a:t>10</a:t>
            </a:r>
            <a:r>
              <a:rPr kumimoji="1" lang="en-US" altLang="ja-JP" dirty="0"/>
              <a:t>.</a:t>
            </a:r>
            <a:r>
              <a:rPr kumimoji="1" lang="ja-JP" altLang="en-US" dirty="0"/>
              <a:t>一般手法の実行結果</a:t>
            </a:r>
          </a:p>
        </p:txBody>
      </p:sp>
      <p:sp>
        <p:nvSpPr>
          <p:cNvPr id="19" name="テキスト ボックス 18">
            <a:extLst>
              <a:ext uri="{FF2B5EF4-FFF2-40B4-BE49-F238E27FC236}">
                <a16:creationId xmlns:a16="http://schemas.microsoft.com/office/drawing/2014/main" id="{33A80180-D579-AD58-78A4-9AAA83E193EE}"/>
              </a:ext>
            </a:extLst>
          </p:cNvPr>
          <p:cNvSpPr txBox="1"/>
          <p:nvPr/>
        </p:nvSpPr>
        <p:spPr>
          <a:xfrm>
            <a:off x="8135190" y="4839363"/>
            <a:ext cx="3664786" cy="369332"/>
          </a:xfrm>
          <a:prstGeom prst="rect">
            <a:avLst/>
          </a:prstGeom>
          <a:noFill/>
        </p:spPr>
        <p:txBody>
          <a:bodyPr wrap="none" rtlCol="0">
            <a:spAutoFit/>
          </a:bodyPr>
          <a:lstStyle/>
          <a:p>
            <a:r>
              <a:rPr kumimoji="1" lang="en-US" altLang="ja-JP" dirty="0"/>
              <a:t>Fig</a:t>
            </a:r>
            <a:r>
              <a:rPr lang="en-US" altLang="ja-JP" dirty="0"/>
              <a:t>11</a:t>
            </a:r>
            <a:r>
              <a:rPr kumimoji="1" lang="en-US" altLang="ja-JP" dirty="0"/>
              <a:t>. </a:t>
            </a:r>
            <a:r>
              <a:rPr kumimoji="1" lang="ja-JP" altLang="en-US" dirty="0"/>
              <a:t>学習ベース手法の実行結果</a:t>
            </a:r>
          </a:p>
        </p:txBody>
      </p:sp>
      <p:graphicFrame>
        <p:nvGraphicFramePr>
          <p:cNvPr id="4" name="表 3">
            <a:extLst>
              <a:ext uri="{FF2B5EF4-FFF2-40B4-BE49-F238E27FC236}">
                <a16:creationId xmlns:a16="http://schemas.microsoft.com/office/drawing/2014/main" id="{BE189014-019D-74B7-1828-22B0C0ACC9E5}"/>
              </a:ext>
            </a:extLst>
          </p:cNvPr>
          <p:cNvGraphicFramePr>
            <a:graphicFrameLocks noGrp="1"/>
          </p:cNvGraphicFramePr>
          <p:nvPr>
            <p:extLst>
              <p:ext uri="{D42A27DB-BD31-4B8C-83A1-F6EECF244321}">
                <p14:modId xmlns:p14="http://schemas.microsoft.com/office/powerpoint/2010/main" val="1104694724"/>
              </p:ext>
            </p:extLst>
          </p:nvPr>
        </p:nvGraphicFramePr>
        <p:xfrm>
          <a:off x="551569" y="2257248"/>
          <a:ext cx="4172952" cy="2687320"/>
        </p:xfrm>
        <a:graphic>
          <a:graphicData uri="http://schemas.openxmlformats.org/drawingml/2006/table">
            <a:tbl>
              <a:tblPr firstRow="1" bandRow="1">
                <a:tableStyleId>{5C22544A-7EE6-4342-B048-85BDC9FD1C3A}</a:tableStyleId>
              </a:tblPr>
              <a:tblGrid>
                <a:gridCol w="1390984">
                  <a:extLst>
                    <a:ext uri="{9D8B030D-6E8A-4147-A177-3AD203B41FA5}">
                      <a16:colId xmlns:a16="http://schemas.microsoft.com/office/drawing/2014/main" val="4199673776"/>
                    </a:ext>
                  </a:extLst>
                </a:gridCol>
                <a:gridCol w="1390984">
                  <a:extLst>
                    <a:ext uri="{9D8B030D-6E8A-4147-A177-3AD203B41FA5}">
                      <a16:colId xmlns:a16="http://schemas.microsoft.com/office/drawing/2014/main" val="2579053631"/>
                    </a:ext>
                  </a:extLst>
                </a:gridCol>
                <a:gridCol w="1390984">
                  <a:extLst>
                    <a:ext uri="{9D8B030D-6E8A-4147-A177-3AD203B41FA5}">
                      <a16:colId xmlns:a16="http://schemas.microsoft.com/office/drawing/2014/main" val="2422531356"/>
                    </a:ext>
                  </a:extLst>
                </a:gridCol>
              </a:tblGrid>
              <a:tr h="0">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a:txBody>
                    <a:bodyPr/>
                    <a:lstStyle/>
                    <a:p>
                      <a:r>
                        <a:rPr kumimoji="1" lang="ja-JP" altLang="en-US" sz="1600" dirty="0"/>
                        <a:t>一般手法</a:t>
                      </a:r>
                    </a:p>
                  </a:txBody>
                  <a:tcPr/>
                </a:tc>
                <a:tc>
                  <a:txBody>
                    <a:bodyPr/>
                    <a:lstStyle/>
                    <a:p>
                      <a:r>
                        <a:rPr kumimoji="1" lang="ja-JP" altLang="en-US" sz="1600" dirty="0"/>
                        <a:t>学習ベース</a:t>
                      </a:r>
                    </a:p>
                  </a:txBody>
                  <a:tcPr/>
                </a:tc>
                <a:extLst>
                  <a:ext uri="{0D108BD9-81ED-4DB2-BD59-A6C34878D82A}">
                    <a16:rowId xmlns:a16="http://schemas.microsoft.com/office/drawing/2014/main" val="2952738763"/>
                  </a:ext>
                </a:extLst>
              </a:tr>
              <a:tr h="370840">
                <a:tc>
                  <a:txBody>
                    <a:bodyPr/>
                    <a:lstStyle/>
                    <a:p>
                      <a:r>
                        <a:rPr kumimoji="1" lang="ja-JP" altLang="en-US" sz="1600" dirty="0"/>
                        <a:t>特徴点検出</a:t>
                      </a:r>
                    </a:p>
                  </a:txBody>
                  <a:tcPr/>
                </a:tc>
                <a:tc>
                  <a:txBody>
                    <a:bodyPr/>
                    <a:lstStyle/>
                    <a:p>
                      <a:r>
                        <a:rPr kumimoji="1" lang="en-US" altLang="ja-JP" sz="1600" dirty="0"/>
                        <a:t>SIFT</a:t>
                      </a:r>
                      <a:endParaRPr kumimoji="1" lang="ja-JP" altLang="en-US" sz="1600" dirty="0"/>
                    </a:p>
                  </a:txBody>
                  <a:tcPr/>
                </a:tc>
                <a:tc>
                  <a:txBody>
                    <a:bodyPr/>
                    <a:lstStyle/>
                    <a:p>
                      <a:r>
                        <a:rPr kumimoji="1" lang="en-US" altLang="ja-JP" sz="1600" dirty="0"/>
                        <a:t>SuperPoint</a:t>
                      </a:r>
                      <a:r>
                        <a:rPr kumimoji="1" lang="en-US" altLang="ja-JP" sz="900" dirty="0"/>
                        <a:t>[3]</a:t>
                      </a:r>
                      <a:endParaRPr kumimoji="1" lang="ja-JP" altLang="en-US" sz="1600" dirty="0"/>
                    </a:p>
                  </a:txBody>
                  <a:tcPr/>
                </a:tc>
                <a:extLst>
                  <a:ext uri="{0D108BD9-81ED-4DB2-BD59-A6C34878D82A}">
                    <a16:rowId xmlns:a16="http://schemas.microsoft.com/office/drawing/2014/main" val="1359397952"/>
                  </a:ext>
                </a:extLst>
              </a:tr>
              <a:tr h="370840">
                <a:tc>
                  <a:txBody>
                    <a:bodyPr/>
                    <a:lstStyle/>
                    <a:p>
                      <a:r>
                        <a:rPr kumimoji="1" lang="ja-JP" altLang="en-US" sz="1600" dirty="0"/>
                        <a:t>特徴点マッチング</a:t>
                      </a:r>
                    </a:p>
                  </a:txBody>
                  <a:tcPr/>
                </a:tc>
                <a:tc>
                  <a:txBody>
                    <a:bodyPr/>
                    <a:lstStyle/>
                    <a:p>
                      <a:r>
                        <a:rPr lang="ja-JP" altLang="en-US" sz="1600" dirty="0"/>
                        <a:t>最近傍探索（</a:t>
                      </a:r>
                      <a:r>
                        <a:rPr lang="en-US" altLang="ja-JP" sz="1600" dirty="0" err="1"/>
                        <a:t>kNN</a:t>
                      </a:r>
                      <a:r>
                        <a:rPr lang="ja-JP" altLang="en-US" sz="1600" dirty="0"/>
                        <a:t>）</a:t>
                      </a:r>
                      <a:endParaRPr kumimoji="1" lang="ja-JP" altLang="en-US" sz="1600" dirty="0"/>
                    </a:p>
                  </a:txBody>
                  <a:tcPr/>
                </a:tc>
                <a:tc>
                  <a:txBody>
                    <a:bodyPr/>
                    <a:lstStyle/>
                    <a:p>
                      <a:r>
                        <a:rPr kumimoji="1" lang="en-US" altLang="ja-JP" sz="1600" dirty="0"/>
                        <a:t>SuperGlue</a:t>
                      </a:r>
                      <a:r>
                        <a:rPr kumimoji="1" lang="en-US" altLang="ja-JP" sz="1000" dirty="0"/>
                        <a:t>[4]</a:t>
                      </a:r>
                      <a:endParaRPr kumimoji="1" lang="ja-JP" altLang="en-US" sz="1600" dirty="0"/>
                    </a:p>
                  </a:txBody>
                  <a:tcPr/>
                </a:tc>
                <a:extLst>
                  <a:ext uri="{0D108BD9-81ED-4DB2-BD59-A6C34878D82A}">
                    <a16:rowId xmlns:a16="http://schemas.microsoft.com/office/drawing/2014/main" val="837889655"/>
                  </a:ext>
                </a:extLst>
              </a:tr>
              <a:tr h="370840">
                <a:tc>
                  <a:txBody>
                    <a:bodyPr/>
                    <a:lstStyle/>
                    <a:p>
                      <a:r>
                        <a:rPr kumimoji="1" lang="ja-JP" altLang="en-US" sz="1600" dirty="0"/>
                        <a:t>誤マッチ除去</a:t>
                      </a:r>
                    </a:p>
                  </a:txBody>
                  <a:tcPr/>
                </a:tc>
                <a:tc>
                  <a:txBody>
                    <a:bodyPr/>
                    <a:lstStyle/>
                    <a:p>
                      <a:r>
                        <a:rPr kumimoji="1" lang="en-US" altLang="ja-JP" sz="1600" dirty="0"/>
                        <a:t>Ratio test</a:t>
                      </a:r>
                      <a:br>
                        <a:rPr kumimoji="1" lang="en-US" altLang="ja-JP" sz="1600" dirty="0"/>
                      </a:br>
                      <a:r>
                        <a:rPr kumimoji="1" lang="en-US" altLang="ja-JP" sz="1600" dirty="0"/>
                        <a:t>RANSAC</a:t>
                      </a:r>
                      <a:endParaRPr kumimoji="1" lang="ja-JP" altLang="en-US" sz="1600" dirty="0"/>
                    </a:p>
                  </a:txBody>
                  <a:tcPr/>
                </a:tc>
                <a:tc>
                  <a:txBody>
                    <a:bodyPr/>
                    <a:lstStyle/>
                    <a:p>
                      <a:r>
                        <a:rPr kumimoji="1" lang="en-US" altLang="ja-JP" sz="1600" dirty="0"/>
                        <a:t>RANSAC</a:t>
                      </a:r>
                      <a:endParaRPr kumimoji="1" lang="ja-JP" altLang="en-US" sz="1600" dirty="0"/>
                    </a:p>
                  </a:txBody>
                  <a:tcPr/>
                </a:tc>
                <a:extLst>
                  <a:ext uri="{0D108BD9-81ED-4DB2-BD59-A6C34878D82A}">
                    <a16:rowId xmlns:a16="http://schemas.microsoft.com/office/drawing/2014/main" val="3102656825"/>
                  </a:ext>
                </a:extLst>
              </a:tr>
              <a:tr h="370840">
                <a:tc>
                  <a:txBody>
                    <a:bodyPr/>
                    <a:lstStyle/>
                    <a:p>
                      <a:r>
                        <a:rPr kumimoji="1" lang="ja-JP" altLang="en-US" sz="1600" dirty="0"/>
                        <a:t>高速化</a:t>
                      </a:r>
                    </a:p>
                  </a:txBody>
                  <a:tcPr/>
                </a:tc>
                <a:tc>
                  <a:txBody>
                    <a:bodyPr/>
                    <a:lstStyle/>
                    <a:p>
                      <a:r>
                        <a:rPr lang="en-US" altLang="ja-JP" sz="1600" dirty="0"/>
                        <a:t>CPU:</a:t>
                      </a:r>
                      <a:br>
                        <a:rPr lang="en-US" altLang="ja-JP" sz="1600" dirty="0"/>
                      </a:br>
                      <a:r>
                        <a:rPr lang="en-US" altLang="ja-JP" sz="1600" dirty="0"/>
                        <a:t>4</a:t>
                      </a:r>
                      <a:r>
                        <a:rPr lang="ja-JP" altLang="en-US" sz="1600" dirty="0"/>
                        <a:t>スレッドで並列処理</a:t>
                      </a:r>
                      <a:endParaRPr kumimoji="1" lang="ja-JP" altLang="en-US" sz="1600" dirty="0"/>
                    </a:p>
                  </a:txBody>
                  <a:tcPr/>
                </a:tc>
                <a:tc>
                  <a:txBody>
                    <a:bodyPr/>
                    <a:lstStyle/>
                    <a:p>
                      <a:r>
                        <a:rPr kumimoji="1" lang="en-US" altLang="ja-JP" sz="1600" dirty="0"/>
                        <a:t>GPU:</a:t>
                      </a:r>
                      <a:br>
                        <a:rPr kumimoji="1" lang="en-US" altLang="ja-JP" sz="1600" dirty="0"/>
                      </a:br>
                      <a:r>
                        <a:rPr kumimoji="1" lang="en-US" altLang="ja-JP" sz="1600" dirty="0"/>
                        <a:t>CUDA</a:t>
                      </a:r>
                      <a:r>
                        <a:rPr kumimoji="1" lang="ja-JP" altLang="en-US" sz="1600" dirty="0"/>
                        <a:t>使用</a:t>
                      </a:r>
                    </a:p>
                  </a:txBody>
                  <a:tcPr/>
                </a:tc>
                <a:extLst>
                  <a:ext uri="{0D108BD9-81ED-4DB2-BD59-A6C34878D82A}">
                    <a16:rowId xmlns:a16="http://schemas.microsoft.com/office/drawing/2014/main" val="2813120501"/>
                  </a:ext>
                </a:extLst>
              </a:tr>
            </a:tbl>
          </a:graphicData>
        </a:graphic>
      </p:graphicFrame>
      <p:sp>
        <p:nvSpPr>
          <p:cNvPr id="5" name="テキスト ボックス 4">
            <a:extLst>
              <a:ext uri="{FF2B5EF4-FFF2-40B4-BE49-F238E27FC236}">
                <a16:creationId xmlns:a16="http://schemas.microsoft.com/office/drawing/2014/main" id="{2AFE5684-961A-37D2-CEE2-C94DF83317DB}"/>
              </a:ext>
            </a:extLst>
          </p:cNvPr>
          <p:cNvSpPr txBox="1"/>
          <p:nvPr/>
        </p:nvSpPr>
        <p:spPr>
          <a:xfrm>
            <a:off x="5872206" y="5136390"/>
            <a:ext cx="4339650" cy="369332"/>
          </a:xfrm>
          <a:prstGeom prst="rect">
            <a:avLst/>
          </a:prstGeom>
          <a:noFill/>
        </p:spPr>
        <p:txBody>
          <a:bodyPr wrap="none" rtlCol="0">
            <a:spAutoFit/>
          </a:bodyPr>
          <a:lstStyle/>
          <a:p>
            <a:r>
              <a:rPr lang="ja-JP" altLang="en-US" dirty="0"/>
              <a:t>（左：テクスチャ画像、右：入力画像）</a:t>
            </a:r>
            <a:endParaRPr kumimoji="1" lang="ja-JP" altLang="en-US" dirty="0"/>
          </a:p>
        </p:txBody>
      </p:sp>
      <p:sp>
        <p:nvSpPr>
          <p:cNvPr id="7" name="テキスト ボックス 6">
            <a:extLst>
              <a:ext uri="{FF2B5EF4-FFF2-40B4-BE49-F238E27FC236}">
                <a16:creationId xmlns:a16="http://schemas.microsoft.com/office/drawing/2014/main" id="{D207770E-9CA2-CDA7-9698-B8BC79B50727}"/>
              </a:ext>
            </a:extLst>
          </p:cNvPr>
          <p:cNvSpPr txBox="1"/>
          <p:nvPr/>
        </p:nvSpPr>
        <p:spPr>
          <a:xfrm>
            <a:off x="524821" y="6033184"/>
            <a:ext cx="9803209" cy="707886"/>
          </a:xfrm>
          <a:prstGeom prst="rect">
            <a:avLst/>
          </a:prstGeom>
          <a:noFill/>
        </p:spPr>
        <p:txBody>
          <a:bodyPr wrap="square" rtlCol="0">
            <a:spAutoFit/>
          </a:bodyPr>
          <a:lstStyle/>
          <a:p>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[3]</a:t>
            </a:r>
            <a:r>
              <a:rPr lang="ja-JP" altLang="en-US" sz="1000" dirty="0">
                <a:solidFill>
                  <a:schemeClr val="accent5">
                    <a:lumMod val="50000"/>
                  </a:schemeClr>
                </a:solidFill>
                <a:latin typeface="BIZ UDPゴシック" panose="020B0400000000000000" pitchFamily="50" charset="-128"/>
                <a:ea typeface="BIZ UDPゴシック" panose="020B0400000000000000" pitchFamily="50" charset="-128"/>
              </a:rPr>
              <a:t>画像から高品質な特徴点と記述子を同時に抽出する学習ベースの特徴点検出器</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a:t>
            </a:r>
            <a:r>
              <a:rPr lang="ja-JP" altLang="en-US" sz="1000" dirty="0">
                <a:solidFill>
                  <a:schemeClr val="accent5">
                    <a:lumMod val="50000"/>
                  </a:schemeClr>
                </a:solidFill>
                <a:latin typeface="BIZ UDPゴシック" panose="020B0400000000000000" pitchFamily="50" charset="-128"/>
                <a:ea typeface="BIZ UDPゴシック" panose="020B0400000000000000" pitchFamily="50" charset="-128"/>
              </a:rPr>
              <a:t>　</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D. DeTone, T. </a:t>
            </a:r>
            <a:r>
              <a:rPr lang="en-US" altLang="ja-JP" sz="1000" dirty="0" err="1">
                <a:solidFill>
                  <a:schemeClr val="accent5">
                    <a:lumMod val="50000"/>
                  </a:schemeClr>
                </a:solidFill>
                <a:latin typeface="BIZ UDPゴシック" panose="020B0400000000000000" pitchFamily="50" charset="-128"/>
                <a:ea typeface="BIZ UDPゴシック" panose="020B0400000000000000" pitchFamily="50" charset="-128"/>
              </a:rPr>
              <a:t>Malisiewicz</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 and A. Rabinovich, “</a:t>
            </a:r>
            <a:r>
              <a:rPr lang="en-US" altLang="ja-JP" sz="1000" dirty="0" err="1">
                <a:solidFill>
                  <a:schemeClr val="accent5">
                    <a:lumMod val="50000"/>
                  </a:schemeClr>
                </a:solidFill>
                <a:latin typeface="BIZ UDPゴシック" panose="020B0400000000000000" pitchFamily="50" charset="-128"/>
                <a:ea typeface="BIZ UDPゴシック" panose="020B0400000000000000" pitchFamily="50" charset="-128"/>
              </a:rPr>
              <a:t>Superpoint</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 Self-supervised interest point detection and description,”</a:t>
            </a:r>
          </a:p>
          <a:p>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[4]</a:t>
            </a:r>
            <a:r>
              <a:rPr lang="ja-JP" altLang="en-US" sz="1000" dirty="0">
                <a:solidFill>
                  <a:schemeClr val="accent5">
                    <a:lumMod val="50000"/>
                  </a:schemeClr>
                </a:solidFill>
                <a:latin typeface="BIZ UDPゴシック" panose="020B0400000000000000" pitchFamily="50" charset="-128"/>
                <a:ea typeface="BIZ UDPゴシック" panose="020B0400000000000000" pitchFamily="50" charset="-128"/>
              </a:rPr>
              <a:t>特徴点同士を文脈を考慮して高精度に対応付ける学習ベースのマッチング手法：　</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P.-E. Sarlin, D. DeTone, T. </a:t>
            </a:r>
            <a:r>
              <a:rPr lang="en-US" altLang="ja-JP" sz="1000" dirty="0" err="1">
                <a:solidFill>
                  <a:schemeClr val="accent5">
                    <a:lumMod val="50000"/>
                  </a:schemeClr>
                </a:solidFill>
                <a:latin typeface="BIZ UDPゴシック" panose="020B0400000000000000" pitchFamily="50" charset="-128"/>
                <a:ea typeface="BIZ UDPゴシック" panose="020B0400000000000000" pitchFamily="50" charset="-128"/>
              </a:rPr>
              <a:t>Malisiewicz</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 and A. Geiger, “Superglue: Learning feature matching with graph neural</a:t>
            </a:r>
            <a:r>
              <a:rPr lang="ja-JP" altLang="en-US" sz="1000" dirty="0">
                <a:solidFill>
                  <a:schemeClr val="accent5">
                    <a:lumMod val="50000"/>
                  </a:schemeClr>
                </a:solidFill>
                <a:latin typeface="BIZ UDPゴシック" panose="020B0400000000000000" pitchFamily="50" charset="-128"/>
                <a:ea typeface="BIZ UDPゴシック" panose="020B0400000000000000" pitchFamily="50" charset="-128"/>
              </a:rPr>
              <a:t>　</a:t>
            </a:r>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networks,”</a:t>
            </a:r>
            <a:endParaRPr kumimoji="1" lang="ja-JP" altLang="en-US" sz="1000" dirty="0"/>
          </a:p>
        </p:txBody>
      </p:sp>
    </p:spTree>
    <p:extLst>
      <p:ext uri="{BB962C8B-B14F-4D97-AF65-F5344CB8AC3E}">
        <p14:creationId xmlns:p14="http://schemas.microsoft.com/office/powerpoint/2010/main" val="345771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600" b="1" dirty="0">
                <a:solidFill>
                  <a:schemeClr val="bg1"/>
                </a:solidFill>
                <a:latin typeface="BIZ UDPゴシック" panose="020B0400000000000000" pitchFamily="50" charset="-128"/>
                <a:ea typeface="BIZ UDPゴシック" panose="020B0400000000000000" pitchFamily="50" charset="-128"/>
              </a:rPr>
              <a:t>②自己位置推定</a:t>
            </a:r>
          </a:p>
        </p:txBody>
      </p:sp>
      <p:sp>
        <p:nvSpPr>
          <p:cNvPr id="10" name="コンテンツ プレースホルダー 9">
            <a:extLst>
              <a:ext uri="{FF2B5EF4-FFF2-40B4-BE49-F238E27FC236}">
                <a16:creationId xmlns:a16="http://schemas.microsoft.com/office/drawing/2014/main" id="{2C6CAEA6-480A-04AC-F95A-C7E89A2AEF46}"/>
              </a:ext>
            </a:extLst>
          </p:cNvPr>
          <p:cNvSpPr txBox="1">
            <a:spLocks/>
          </p:cNvSpPr>
          <p:nvPr/>
        </p:nvSpPr>
        <p:spPr>
          <a:xfrm>
            <a:off x="539998" y="1080000"/>
            <a:ext cx="8876717" cy="528767"/>
          </a:xfrm>
          <a:prstGeom prst="rect">
            <a:avLst/>
          </a:prstGeom>
          <a:solidFill>
            <a:schemeClr val="bg1"/>
          </a:solidFill>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特徴点マッチングの結果を用いて</a:t>
            </a:r>
            <a:r>
              <a:rPr lang="ja-JP" altLang="en-US" dirty="0">
                <a:solidFill>
                  <a:srgbClr val="FF0000"/>
                </a:solidFill>
                <a:latin typeface="BIZ UDPゴシック" panose="020B0400000000000000" pitchFamily="50" charset="-128"/>
                <a:ea typeface="BIZ UDPゴシック" panose="020B0400000000000000" pitchFamily="50" charset="-128"/>
              </a:rPr>
              <a:t>自己位置推定</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を行う</a:t>
            </a:r>
            <a:br>
              <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3" name="コンテンツ プレースホルダー 9">
            <a:extLst>
              <a:ext uri="{FF2B5EF4-FFF2-40B4-BE49-F238E27FC236}">
                <a16:creationId xmlns:a16="http://schemas.microsoft.com/office/drawing/2014/main" id="{C3FEC14C-9340-A00E-8187-667F94634AC1}"/>
              </a:ext>
            </a:extLst>
          </p:cNvPr>
          <p:cNvSpPr txBox="1">
            <a:spLocks/>
          </p:cNvSpPr>
          <p:nvPr/>
        </p:nvSpPr>
        <p:spPr>
          <a:xfrm>
            <a:off x="1086498" y="3912109"/>
            <a:ext cx="1708552" cy="609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dirty="0">
              <a:solidFill>
                <a:srgbClr val="C00000"/>
              </a:solidFill>
              <a:latin typeface="BIZ UDPゴシック" panose="020B0400000000000000" pitchFamily="50" charset="-128"/>
              <a:ea typeface="BIZ UDPゴシック" panose="020B0400000000000000" pitchFamily="50" charset="-128"/>
            </a:endParaRPr>
          </a:p>
          <a:p>
            <a:endParaRPr lang="en-US" altLang="ja-JP" dirty="0">
              <a:solidFill>
                <a:srgbClr val="C00000"/>
              </a:solidFill>
              <a:latin typeface="BIZ UDPゴシック" panose="020B0400000000000000" pitchFamily="50" charset="-128"/>
              <a:ea typeface="BIZ UDPゴシック" panose="020B0400000000000000" pitchFamily="50" charset="-128"/>
            </a:endParaRPr>
          </a:p>
          <a:p>
            <a:endParaRPr lang="en-US" altLang="ja-JP" dirty="0">
              <a:solidFill>
                <a:srgbClr val="C00000"/>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84307DB4-A457-D392-620E-BB9DF75DB48B}"/>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7</a:t>
            </a:fld>
            <a:endParaRPr kumimoji="1" lang="ja-JP" altLang="en-US" dirty="0">
              <a:solidFill>
                <a:schemeClr val="accent5">
                  <a:lumMod val="50000"/>
                </a:schemeClr>
              </a:solidFill>
            </a:endParaRPr>
          </a:p>
        </p:txBody>
      </p:sp>
      <p:sp>
        <p:nvSpPr>
          <p:cNvPr id="14" name="コンテンツ プレースホルダー 9">
            <a:extLst>
              <a:ext uri="{FF2B5EF4-FFF2-40B4-BE49-F238E27FC236}">
                <a16:creationId xmlns:a16="http://schemas.microsoft.com/office/drawing/2014/main" id="{B4FAC343-0CE9-B29E-B865-8C2550E6AC7C}"/>
              </a:ext>
            </a:extLst>
          </p:cNvPr>
          <p:cNvSpPr txBox="1">
            <a:spLocks/>
          </p:cNvSpPr>
          <p:nvPr/>
        </p:nvSpPr>
        <p:spPr>
          <a:xfrm>
            <a:off x="595404" y="4934033"/>
            <a:ext cx="10758395" cy="15207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推定に成功したフレームは</a:t>
            </a:r>
            <a:r>
              <a:rPr lang="ja-JP" altLang="en-US" b="1" dirty="0">
                <a:solidFill>
                  <a:srgbClr val="FF0000"/>
                </a:solidFill>
                <a:latin typeface="BIZ UDPゴシック" panose="020B0400000000000000" pitchFamily="50" charset="-128"/>
                <a:ea typeface="BIZ UDPゴシック" panose="020B0400000000000000" pitchFamily="50" charset="-128"/>
              </a:rPr>
              <a:t>学習ベース手法が約</a:t>
            </a:r>
            <a:r>
              <a:rPr lang="en-US" altLang="ja-JP" b="1" dirty="0">
                <a:solidFill>
                  <a:srgbClr val="FF0000"/>
                </a:solidFill>
                <a:latin typeface="BIZ UDPゴシック" panose="020B0400000000000000" pitchFamily="50" charset="-128"/>
                <a:ea typeface="BIZ UDPゴシック" panose="020B0400000000000000" pitchFamily="50" charset="-128"/>
              </a:rPr>
              <a:t>5</a:t>
            </a:r>
            <a:r>
              <a:rPr lang="ja-JP" altLang="en-US" b="1" dirty="0">
                <a:solidFill>
                  <a:srgbClr val="FF0000"/>
                </a:solidFill>
                <a:latin typeface="BIZ UDPゴシック" panose="020B0400000000000000" pitchFamily="50" charset="-128"/>
                <a:ea typeface="BIZ UDPゴシック" panose="020B0400000000000000" pitchFamily="50" charset="-128"/>
              </a:rPr>
              <a:t>倍多くなった</a:t>
            </a:r>
            <a:endParaRPr lang="en-US" altLang="ja-JP" b="1" dirty="0">
              <a:solidFill>
                <a:schemeClr val="accent5">
                  <a:lumMod val="50000"/>
                </a:schemeClr>
              </a:solidFill>
              <a:latin typeface="BIZ UDPゴシック" panose="020B0400000000000000" pitchFamily="50" charset="-128"/>
              <a:ea typeface="BIZ UDPゴシック" panose="020B0400000000000000" pitchFamily="50" charset="-128"/>
            </a:endParaRPr>
          </a:p>
          <a:p>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1</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フレーム当たりの計算時間は約</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0.3</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秒で、</a:t>
            </a:r>
            <a:r>
              <a:rPr lang="ja-JP" altLang="en-US" b="1" dirty="0">
                <a:solidFill>
                  <a:srgbClr val="0070C0"/>
                </a:solidFill>
                <a:latin typeface="BIZ UDPゴシック" panose="020B0400000000000000" pitchFamily="50" charset="-128"/>
                <a:ea typeface="BIZ UDPゴシック" panose="020B0400000000000000" pitchFamily="50" charset="-128"/>
              </a:rPr>
              <a:t>特徴点マッチングに時間がかかる</a:t>
            </a:r>
            <a:endParaRPr lang="en-US" altLang="ja-JP" b="1" dirty="0">
              <a:solidFill>
                <a:srgbClr val="0070C0"/>
              </a:solidFill>
              <a:latin typeface="BIZ UDPゴシック" panose="020B0400000000000000" pitchFamily="50" charset="-128"/>
              <a:ea typeface="BIZ UDPゴシック" panose="020B0400000000000000" pitchFamily="50" charset="-128"/>
            </a:endParaRPr>
          </a:p>
        </p:txBody>
      </p:sp>
      <p:pic>
        <p:nvPicPr>
          <p:cNvPr id="16" name="図 15">
            <a:extLst>
              <a:ext uri="{FF2B5EF4-FFF2-40B4-BE49-F238E27FC236}">
                <a16:creationId xmlns:a16="http://schemas.microsoft.com/office/drawing/2014/main" id="{20A2BC4A-2D00-2AF3-83AA-356B909ECA26}"/>
              </a:ext>
            </a:extLst>
          </p:cNvPr>
          <p:cNvPicPr>
            <a:picLocks noChangeAspect="1"/>
          </p:cNvPicPr>
          <p:nvPr/>
        </p:nvPicPr>
        <p:blipFill>
          <a:blip r:embed="rId3"/>
          <a:srcRect l="4482" t="9671" r="2489"/>
          <a:stretch>
            <a:fillRect/>
          </a:stretch>
        </p:blipFill>
        <p:spPr>
          <a:xfrm>
            <a:off x="7417524" y="1719793"/>
            <a:ext cx="4024880" cy="2947841"/>
          </a:xfrm>
          <a:prstGeom prst="rect">
            <a:avLst/>
          </a:prstGeom>
        </p:spPr>
      </p:pic>
      <p:sp>
        <p:nvSpPr>
          <p:cNvPr id="17" name="テキスト ボックス 16">
            <a:extLst>
              <a:ext uri="{FF2B5EF4-FFF2-40B4-BE49-F238E27FC236}">
                <a16:creationId xmlns:a16="http://schemas.microsoft.com/office/drawing/2014/main" id="{3A14C9C2-55A6-84B8-3EF1-0A3BDF48622D}"/>
              </a:ext>
            </a:extLst>
          </p:cNvPr>
          <p:cNvSpPr txBox="1"/>
          <p:nvPr/>
        </p:nvSpPr>
        <p:spPr>
          <a:xfrm>
            <a:off x="7706648" y="4401234"/>
            <a:ext cx="3730508" cy="646331"/>
          </a:xfrm>
          <a:prstGeom prst="rect">
            <a:avLst/>
          </a:prstGeom>
          <a:noFill/>
        </p:spPr>
        <p:txBody>
          <a:bodyPr wrap="none" rtlCol="0">
            <a:spAutoFit/>
          </a:bodyPr>
          <a:lstStyle/>
          <a:p>
            <a:r>
              <a:rPr kumimoji="1" lang="en-US" altLang="ja-JP" dirty="0"/>
              <a:t>Fig12.</a:t>
            </a:r>
            <a:r>
              <a:rPr kumimoji="1" lang="ja-JP" altLang="en-US" dirty="0"/>
              <a:t>右</a:t>
            </a:r>
            <a:r>
              <a:rPr kumimoji="1" lang="en-US" altLang="ja-JP" dirty="0"/>
              <a:t>:</a:t>
            </a:r>
            <a:r>
              <a:rPr kumimoji="1" lang="ja-JP" altLang="en-US" dirty="0"/>
              <a:t>学習ベース、左</a:t>
            </a:r>
            <a:r>
              <a:rPr kumimoji="1" lang="en-US" altLang="ja-JP" dirty="0"/>
              <a:t>:</a:t>
            </a:r>
            <a:r>
              <a:rPr kumimoji="1" lang="ja-JP" altLang="en-US" dirty="0"/>
              <a:t>一般手法</a:t>
            </a:r>
            <a:br>
              <a:rPr kumimoji="1" lang="en-US" altLang="ja-JP" dirty="0"/>
            </a:br>
            <a:r>
              <a:rPr kumimoji="1" lang="ja-JP" altLang="en-US" dirty="0"/>
              <a:t>自己位置推定に成功したフレーム</a:t>
            </a:r>
          </a:p>
        </p:txBody>
      </p:sp>
      <p:pic>
        <p:nvPicPr>
          <p:cNvPr id="9" name="図 8">
            <a:extLst>
              <a:ext uri="{FF2B5EF4-FFF2-40B4-BE49-F238E27FC236}">
                <a16:creationId xmlns:a16="http://schemas.microsoft.com/office/drawing/2014/main" id="{ABD81DF9-F2A0-9EC3-4842-5F8F993CC9C7}"/>
              </a:ext>
            </a:extLst>
          </p:cNvPr>
          <p:cNvPicPr>
            <a:picLocks noChangeAspect="1"/>
          </p:cNvPicPr>
          <p:nvPr/>
        </p:nvPicPr>
        <p:blipFill>
          <a:blip r:embed="rId4"/>
          <a:stretch>
            <a:fillRect/>
          </a:stretch>
        </p:blipFill>
        <p:spPr>
          <a:xfrm>
            <a:off x="539998" y="1692000"/>
            <a:ext cx="6982258" cy="2947841"/>
          </a:xfrm>
          <a:prstGeom prst="rect">
            <a:avLst/>
          </a:prstGeom>
        </p:spPr>
      </p:pic>
    </p:spTree>
    <p:extLst>
      <p:ext uri="{BB962C8B-B14F-4D97-AF65-F5344CB8AC3E}">
        <p14:creationId xmlns:p14="http://schemas.microsoft.com/office/powerpoint/2010/main" val="26840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3600" b="1"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n-cs"/>
              </a:rPr>
              <a:t>②自己位置推定</a:t>
            </a:r>
          </a:p>
        </p:txBody>
      </p:sp>
      <p:sp>
        <p:nvSpPr>
          <p:cNvPr id="10" name="コンテンツ プレースホルダー 9">
            <a:extLst>
              <a:ext uri="{FF2B5EF4-FFF2-40B4-BE49-F238E27FC236}">
                <a16:creationId xmlns:a16="http://schemas.microsoft.com/office/drawing/2014/main" id="{750366D6-436F-D0D7-AEE2-ED5E7905A61A}"/>
              </a:ext>
            </a:extLst>
          </p:cNvPr>
          <p:cNvSpPr txBox="1">
            <a:spLocks/>
          </p:cNvSpPr>
          <p:nvPr/>
        </p:nvSpPr>
        <p:spPr>
          <a:xfrm>
            <a:off x="524823" y="2724842"/>
            <a:ext cx="5571177" cy="1364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1" lang="en-US" altLang="ja-JP" sz="2800" b="0" i="0" u="sng"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rPr>
            </a:br>
            <a:endParaRPr kumimoji="1" lang="en-US" altLang="ja-JP" sz="2800" b="0" i="0" u="sng"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1" lang="en-US" altLang="ja-JP" sz="2800" b="0" i="0" u="none"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rPr>
            </a:br>
            <a:endParaRPr kumimoji="1" lang="en-US" altLang="ja-JP" sz="2800" b="0" i="0" u="none"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2800" b="0" i="0" u="none" strike="noStrike" kern="1200" cap="none" spc="0" normalizeH="0" baseline="0" noProof="0" dirty="0">
              <a:ln>
                <a:noFill/>
              </a:ln>
              <a:solidFill>
                <a:srgbClr val="5B9BD5">
                  <a:lumMod val="50000"/>
                </a:srgbClr>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スライド番号プレースホルダー 1">
            <a:extLst>
              <a:ext uri="{FF2B5EF4-FFF2-40B4-BE49-F238E27FC236}">
                <a16:creationId xmlns:a16="http://schemas.microsoft.com/office/drawing/2014/main" id="{CE46CCE1-23FB-7A4B-899E-DE7A5F423890}"/>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8</a:t>
            </a:fld>
            <a:endParaRPr kumimoji="1" lang="ja-JP" altLang="en-US" dirty="0">
              <a:solidFill>
                <a:schemeClr val="accent5">
                  <a:lumMod val="50000"/>
                </a:schemeClr>
              </a:solidFill>
            </a:endParaRPr>
          </a:p>
        </p:txBody>
      </p:sp>
      <p:sp>
        <p:nvSpPr>
          <p:cNvPr id="4" name="コンテンツ プレースホルダー 9">
            <a:extLst>
              <a:ext uri="{FF2B5EF4-FFF2-40B4-BE49-F238E27FC236}">
                <a16:creationId xmlns:a16="http://schemas.microsoft.com/office/drawing/2014/main" id="{9A781308-B9E7-CD65-8934-7EDD0A597DA8}"/>
              </a:ext>
            </a:extLst>
          </p:cNvPr>
          <p:cNvSpPr txBox="1">
            <a:spLocks/>
          </p:cNvSpPr>
          <p:nvPr/>
        </p:nvSpPr>
        <p:spPr>
          <a:xfrm>
            <a:off x="539997" y="1080000"/>
            <a:ext cx="6312623" cy="528767"/>
          </a:xfrm>
          <a:prstGeom prst="rect">
            <a:avLst/>
          </a:prstGeom>
          <a:solidFill>
            <a:schemeClr val="bg1"/>
          </a:solidFill>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動画上での道案内アイコンの</a:t>
            </a:r>
            <a: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t>AR</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表示</a:t>
            </a:r>
            <a:br>
              <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5" name="コンテンツ プレースホルダー 9">
            <a:extLst>
              <a:ext uri="{FF2B5EF4-FFF2-40B4-BE49-F238E27FC236}">
                <a16:creationId xmlns:a16="http://schemas.microsoft.com/office/drawing/2014/main" id="{79D7DDF1-759C-ED60-9117-15FC6BDD1A84}"/>
              </a:ext>
            </a:extLst>
          </p:cNvPr>
          <p:cNvSpPr txBox="1">
            <a:spLocks/>
          </p:cNvSpPr>
          <p:nvPr/>
        </p:nvSpPr>
        <p:spPr>
          <a:xfrm>
            <a:off x="594000" y="4935600"/>
            <a:ext cx="10758395" cy="1364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特徴点マッチングに成功したフレームは</a:t>
            </a:r>
            <a:r>
              <a:rPr lang="ja-JP" altLang="en-US" b="1" dirty="0">
                <a:solidFill>
                  <a:srgbClr val="FF0000"/>
                </a:solidFill>
                <a:latin typeface="BIZ UDPゴシック" panose="020B0400000000000000" pitchFamily="50" charset="-128"/>
                <a:ea typeface="BIZ UDPゴシック" panose="020B0400000000000000" pitchFamily="50" charset="-128"/>
              </a:rPr>
              <a:t>自己位置を推定し</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、目的地までの矢印を描画することができている</a:t>
            </a: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類似した特徴があると、</a:t>
            </a:r>
            <a:r>
              <a:rPr lang="ja-JP" altLang="en-US" b="1" dirty="0">
                <a:solidFill>
                  <a:srgbClr val="0070C0"/>
                </a:solidFill>
                <a:latin typeface="BIZ UDPゴシック" panose="020B0400000000000000" pitchFamily="50" charset="-128"/>
                <a:ea typeface="BIZ UDPゴシック" panose="020B0400000000000000" pitchFamily="50" charset="-128"/>
              </a:rPr>
              <a:t>特徴点マッチングに失敗する</a:t>
            </a:r>
            <a:endParaRPr lang="en-US" altLang="ja-JP" b="1" dirty="0">
              <a:solidFill>
                <a:srgbClr val="0070C0"/>
              </a:solidFill>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F90ABF07-5218-43EC-AACE-6E65D3C29470}"/>
              </a:ext>
            </a:extLst>
          </p:cNvPr>
          <p:cNvSpPr txBox="1"/>
          <p:nvPr/>
        </p:nvSpPr>
        <p:spPr>
          <a:xfrm>
            <a:off x="2160615" y="4393458"/>
            <a:ext cx="4825360" cy="369332"/>
          </a:xfrm>
          <a:prstGeom prst="rect">
            <a:avLst/>
          </a:prstGeom>
          <a:noFill/>
        </p:spPr>
        <p:txBody>
          <a:bodyPr wrap="none" rtlCol="0">
            <a:spAutoFit/>
          </a:bodyPr>
          <a:lstStyle/>
          <a:p>
            <a:r>
              <a:rPr kumimoji="1" lang="en-US" altLang="ja-JP" dirty="0"/>
              <a:t>Fig13.</a:t>
            </a:r>
            <a:r>
              <a:rPr kumimoji="1" lang="ja-JP" altLang="en-US" dirty="0"/>
              <a:t>動画上の道案内アイコンの</a:t>
            </a:r>
            <a:r>
              <a:rPr kumimoji="1" lang="en-US" altLang="ja-JP" dirty="0"/>
              <a:t>AR</a:t>
            </a:r>
            <a:r>
              <a:rPr kumimoji="1" lang="ja-JP" altLang="en-US" dirty="0"/>
              <a:t>表示結果</a:t>
            </a:r>
          </a:p>
        </p:txBody>
      </p:sp>
      <p:pic>
        <p:nvPicPr>
          <p:cNvPr id="3" name="result - Trim">
            <a:hlinkClick r:id="" action="ppaction://media"/>
            <a:extLst>
              <a:ext uri="{FF2B5EF4-FFF2-40B4-BE49-F238E27FC236}">
                <a16:creationId xmlns:a16="http://schemas.microsoft.com/office/drawing/2014/main" id="{46B028C8-AA17-4611-1000-0BD3D34AB6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4000" y="1986358"/>
            <a:ext cx="2267355" cy="2267355"/>
          </a:xfrm>
          <a:prstGeom prst="rect">
            <a:avLst/>
          </a:prstGeom>
        </p:spPr>
      </p:pic>
      <p:pic>
        <p:nvPicPr>
          <p:cNvPr id="13" name="図 12" descr="白い壁の部屋&#10;&#10;AI 生成コンテンツは誤りを含む可能性があります。">
            <a:extLst>
              <a:ext uri="{FF2B5EF4-FFF2-40B4-BE49-F238E27FC236}">
                <a16:creationId xmlns:a16="http://schemas.microsoft.com/office/drawing/2014/main" id="{F0AD64AF-A7A6-2B9D-9E21-BAB343F77F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524" y="2019773"/>
            <a:ext cx="2267355" cy="2267355"/>
          </a:xfrm>
          <a:prstGeom prst="rect">
            <a:avLst/>
          </a:prstGeom>
        </p:spPr>
      </p:pic>
      <p:pic>
        <p:nvPicPr>
          <p:cNvPr id="19" name="図 18" descr="部屋の写真&#10;&#10;AI 生成コンテンツは誤りを含む可能性があります。">
            <a:extLst>
              <a:ext uri="{FF2B5EF4-FFF2-40B4-BE49-F238E27FC236}">
                <a16:creationId xmlns:a16="http://schemas.microsoft.com/office/drawing/2014/main" id="{3DCE9455-D44D-BF44-2799-6CD696136A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6584" y="2027096"/>
            <a:ext cx="2267355" cy="2267355"/>
          </a:xfrm>
          <a:prstGeom prst="rect">
            <a:avLst/>
          </a:prstGeom>
        </p:spPr>
      </p:pic>
      <p:pic>
        <p:nvPicPr>
          <p:cNvPr id="15" name="図 14" descr="屋内, 戸棚, 冷蔵庫, 座る が含まれている画像&#10;&#10;AI 生成コンテンツは誤りを含む可能性があります。">
            <a:extLst>
              <a:ext uri="{FF2B5EF4-FFF2-40B4-BE49-F238E27FC236}">
                <a16:creationId xmlns:a16="http://schemas.microsoft.com/office/drawing/2014/main" id="{C09CB923-448A-8274-99EE-62B984E42389}"/>
              </a:ext>
            </a:extLst>
          </p:cNvPr>
          <p:cNvPicPr>
            <a:picLocks noChangeAspect="1"/>
          </p:cNvPicPr>
          <p:nvPr/>
        </p:nvPicPr>
        <p:blipFill>
          <a:blip r:embed="rId8">
            <a:extLst>
              <a:ext uri="{28A0092B-C50C-407E-A947-70E740481C1C}">
                <a14:useLocalDpi xmlns:a14="http://schemas.microsoft.com/office/drawing/2010/main" val="0"/>
              </a:ext>
            </a:extLst>
          </a:blip>
          <a:srcRect l="43272" b="43001"/>
          <a:stretch>
            <a:fillRect/>
          </a:stretch>
        </p:blipFill>
        <p:spPr>
          <a:xfrm>
            <a:off x="8471954" y="3174395"/>
            <a:ext cx="2706931" cy="1112733"/>
          </a:xfrm>
          <a:prstGeom prst="rect">
            <a:avLst/>
          </a:prstGeom>
        </p:spPr>
      </p:pic>
      <p:pic>
        <p:nvPicPr>
          <p:cNvPr id="21" name="図 20" descr="冷蔵庫, テーブル が含まれている画像&#10;&#10;AI 生成コンテンツは誤りを含む可能性があります。">
            <a:extLst>
              <a:ext uri="{FF2B5EF4-FFF2-40B4-BE49-F238E27FC236}">
                <a16:creationId xmlns:a16="http://schemas.microsoft.com/office/drawing/2014/main" id="{AC088352-275E-0A1A-1CE0-EA36EBD82F9B}"/>
              </a:ext>
            </a:extLst>
          </p:cNvPr>
          <p:cNvPicPr>
            <a:picLocks noChangeAspect="1"/>
          </p:cNvPicPr>
          <p:nvPr/>
        </p:nvPicPr>
        <p:blipFill>
          <a:blip r:embed="rId9">
            <a:extLst>
              <a:ext uri="{28A0092B-C50C-407E-A947-70E740481C1C}">
                <a14:useLocalDpi xmlns:a14="http://schemas.microsoft.com/office/drawing/2010/main" val="0"/>
              </a:ext>
            </a:extLst>
          </a:blip>
          <a:srcRect l="30317" t="184" r="50" b="42455"/>
          <a:stretch>
            <a:fillRect/>
          </a:stretch>
        </p:blipFill>
        <p:spPr>
          <a:xfrm>
            <a:off x="8471954" y="2022916"/>
            <a:ext cx="2706931" cy="1095710"/>
          </a:xfrm>
          <a:prstGeom prst="rect">
            <a:avLst/>
          </a:prstGeom>
        </p:spPr>
      </p:pic>
      <p:sp>
        <p:nvSpPr>
          <p:cNvPr id="23" name="テキスト ボックス 22">
            <a:extLst>
              <a:ext uri="{FF2B5EF4-FFF2-40B4-BE49-F238E27FC236}">
                <a16:creationId xmlns:a16="http://schemas.microsoft.com/office/drawing/2014/main" id="{2BF2D1AA-FB19-660C-8829-195855BFE620}"/>
              </a:ext>
            </a:extLst>
          </p:cNvPr>
          <p:cNvSpPr txBox="1"/>
          <p:nvPr/>
        </p:nvSpPr>
        <p:spPr>
          <a:xfrm>
            <a:off x="8486047" y="4393458"/>
            <a:ext cx="2444900" cy="369332"/>
          </a:xfrm>
          <a:prstGeom prst="rect">
            <a:avLst/>
          </a:prstGeom>
          <a:noFill/>
        </p:spPr>
        <p:txBody>
          <a:bodyPr wrap="none" rtlCol="0">
            <a:spAutoFit/>
          </a:bodyPr>
          <a:lstStyle/>
          <a:p>
            <a:r>
              <a:rPr kumimoji="1" lang="en-US" altLang="ja-JP" dirty="0"/>
              <a:t>Fig14.</a:t>
            </a:r>
            <a:r>
              <a:rPr lang="ja-JP" altLang="en-US" dirty="0"/>
              <a:t>マッチング</a:t>
            </a:r>
            <a:r>
              <a:rPr kumimoji="1" lang="ja-JP" altLang="en-US" dirty="0"/>
              <a:t>結果</a:t>
            </a:r>
          </a:p>
        </p:txBody>
      </p:sp>
    </p:spTree>
    <p:extLst>
      <p:ext uri="{BB962C8B-B14F-4D97-AF65-F5344CB8AC3E}">
        <p14:creationId xmlns:p14="http://schemas.microsoft.com/office/powerpoint/2010/main" val="267479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B5B4A76-B2AF-4B9E-126C-19A3BD5490CF}"/>
              </a:ext>
            </a:extLst>
          </p:cNvPr>
          <p:cNvSpPr/>
          <p:nvPr/>
        </p:nvSpPr>
        <p:spPr>
          <a:xfrm>
            <a:off x="0" y="0"/>
            <a:ext cx="12192000" cy="47312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グラフ, 棒グラフ&#10;&#10;自動的に生成された説明">
            <a:extLst>
              <a:ext uri="{FF2B5EF4-FFF2-40B4-BE49-F238E27FC236}">
                <a16:creationId xmlns:a16="http://schemas.microsoft.com/office/drawing/2014/main" id="{79238FD2-3A52-3F0F-3CCD-1602044D6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1736" y="1"/>
            <a:ext cx="520264" cy="473120"/>
          </a:xfrm>
          <a:prstGeom prst="rect">
            <a:avLst/>
          </a:prstGeom>
        </p:spPr>
      </p:pic>
      <p:sp>
        <p:nvSpPr>
          <p:cNvPr id="24" name="正方形/長方形 23">
            <a:extLst>
              <a:ext uri="{FF2B5EF4-FFF2-40B4-BE49-F238E27FC236}">
                <a16:creationId xmlns:a16="http://schemas.microsoft.com/office/drawing/2014/main" id="{8AC0ECF9-0109-2F1B-7DBE-50133D1C11C7}"/>
              </a:ext>
            </a:extLst>
          </p:cNvPr>
          <p:cNvSpPr/>
          <p:nvPr/>
        </p:nvSpPr>
        <p:spPr>
          <a:xfrm flipV="1">
            <a:off x="0" y="473120"/>
            <a:ext cx="12192000" cy="90000"/>
          </a:xfrm>
          <a:prstGeom prst="rect">
            <a:avLst/>
          </a:prstGeom>
          <a:gradFill flip="none" rotWithShape="1">
            <a:gsLst>
              <a:gs pos="70000">
                <a:srgbClr val="84456B"/>
              </a:gs>
              <a:gs pos="50000">
                <a:srgbClr val="744E79"/>
              </a:gs>
              <a:gs pos="90000">
                <a:srgbClr val="963B5B"/>
              </a:gs>
              <a:gs pos="0">
                <a:schemeClr val="accent5">
                  <a:lumMod val="50000"/>
                </a:schemeClr>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3">
            <a:extLst>
              <a:ext uri="{FF2B5EF4-FFF2-40B4-BE49-F238E27FC236}">
                <a16:creationId xmlns:a16="http://schemas.microsoft.com/office/drawing/2014/main" id="{A1C2CF82-304F-1729-5962-3EF760BFD7FD}"/>
              </a:ext>
            </a:extLst>
          </p:cNvPr>
          <p:cNvSpPr txBox="1">
            <a:spLocks/>
          </p:cNvSpPr>
          <p:nvPr/>
        </p:nvSpPr>
        <p:spPr>
          <a:xfrm>
            <a:off x="229332" y="-5347"/>
            <a:ext cx="11213072" cy="47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buNone/>
              <a:defRPr/>
            </a:pPr>
            <a:r>
              <a:rPr lang="ja-JP" altLang="en-US" sz="3600" b="1" dirty="0">
                <a:solidFill>
                  <a:prstClr val="white"/>
                </a:solidFill>
                <a:latin typeface="BIZ UDPゴシック" panose="020B0400000000000000" pitchFamily="50" charset="-128"/>
                <a:ea typeface="BIZ UDPゴシック" panose="020B0400000000000000" pitchFamily="50" charset="-128"/>
              </a:rPr>
              <a:t>自己位置推定の活用</a:t>
            </a:r>
          </a:p>
        </p:txBody>
      </p:sp>
      <p:sp>
        <p:nvSpPr>
          <p:cNvPr id="10" name="コンテンツ プレースホルダー 9">
            <a:extLst>
              <a:ext uri="{FF2B5EF4-FFF2-40B4-BE49-F238E27FC236}">
                <a16:creationId xmlns:a16="http://schemas.microsoft.com/office/drawing/2014/main" id="{750366D6-436F-D0D7-AEE2-ED5E7905A61A}"/>
              </a:ext>
            </a:extLst>
          </p:cNvPr>
          <p:cNvSpPr txBox="1">
            <a:spLocks/>
          </p:cNvSpPr>
          <p:nvPr/>
        </p:nvSpPr>
        <p:spPr>
          <a:xfrm>
            <a:off x="524823" y="2724842"/>
            <a:ext cx="5571177" cy="1364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br>
              <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a:p>
            <a:pPr marL="0" indent="0">
              <a:buFont typeface="Arial" panose="020B0604020202020204" pitchFamily="34" charset="0"/>
              <a:buNone/>
            </a:pPr>
            <a:endParaRPr lang="en-US" altLang="ja-JP"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85EF1F1E-47D4-76D5-94FD-4D8F50FED0E0}"/>
              </a:ext>
            </a:extLst>
          </p:cNvPr>
          <p:cNvSpPr>
            <a:spLocks noGrp="1"/>
          </p:cNvSpPr>
          <p:nvPr>
            <p:ph type="sldNum" sz="quarter" idx="12"/>
          </p:nvPr>
        </p:nvSpPr>
        <p:spPr/>
        <p:txBody>
          <a:bodyPr/>
          <a:lstStyle/>
          <a:p>
            <a:fld id="{0EB44D62-A6E4-4454-8ADC-32E37938FFF6}" type="slidenum">
              <a:rPr kumimoji="1" lang="ja-JP" altLang="en-US" smtClean="0">
                <a:solidFill>
                  <a:schemeClr val="accent5">
                    <a:lumMod val="50000"/>
                  </a:schemeClr>
                </a:solidFill>
              </a:rPr>
              <a:t>9</a:t>
            </a:fld>
            <a:endParaRPr kumimoji="1" lang="ja-JP" altLang="en-US" dirty="0">
              <a:solidFill>
                <a:schemeClr val="accent5">
                  <a:lumMod val="50000"/>
                </a:schemeClr>
              </a:solidFill>
            </a:endParaRPr>
          </a:p>
        </p:txBody>
      </p:sp>
      <p:sp>
        <p:nvSpPr>
          <p:cNvPr id="12" name="コンテンツ プレースホルダー 9">
            <a:extLst>
              <a:ext uri="{FF2B5EF4-FFF2-40B4-BE49-F238E27FC236}">
                <a16:creationId xmlns:a16="http://schemas.microsoft.com/office/drawing/2014/main" id="{4E8D71C8-E36F-CBF1-C2C3-CD8655E0BC33}"/>
              </a:ext>
            </a:extLst>
          </p:cNvPr>
          <p:cNvSpPr txBox="1">
            <a:spLocks/>
          </p:cNvSpPr>
          <p:nvPr/>
        </p:nvSpPr>
        <p:spPr>
          <a:xfrm>
            <a:off x="524823" y="1620000"/>
            <a:ext cx="6031619" cy="26340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マッチングに時間がかかる</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a:t>
            </a:r>
            <a:r>
              <a:rPr lang="ja-JP" altLang="en-US" b="1" dirty="0">
                <a:solidFill>
                  <a:schemeClr val="accent5">
                    <a:lumMod val="75000"/>
                  </a:schemeClr>
                </a:solidFill>
                <a:latin typeface="BIZ UDPゴシック" panose="020B0400000000000000" pitchFamily="50" charset="-128"/>
                <a:ea typeface="BIZ UDPゴシック" panose="020B0400000000000000" pitchFamily="50" charset="-128"/>
              </a:rPr>
              <a:t>推定位置と実際の端末位置に</a:t>
            </a:r>
            <a:br>
              <a:rPr lang="en-US" altLang="ja-JP" b="1" dirty="0">
                <a:solidFill>
                  <a:schemeClr val="accent5">
                    <a:lumMod val="75000"/>
                  </a:schemeClr>
                </a:solidFill>
                <a:latin typeface="BIZ UDPゴシック" panose="020B0400000000000000" pitchFamily="50" charset="-128"/>
                <a:ea typeface="BIZ UDPゴシック" panose="020B0400000000000000" pitchFamily="50" charset="-128"/>
              </a:rPr>
            </a:br>
            <a:r>
              <a:rPr lang="ja-JP" altLang="en-US" b="1" dirty="0">
                <a:solidFill>
                  <a:schemeClr val="accent5">
                    <a:lumMod val="75000"/>
                  </a:schemeClr>
                </a:solidFill>
                <a:latin typeface="BIZ UDPゴシック" panose="020B0400000000000000" pitchFamily="50" charset="-128"/>
                <a:ea typeface="BIZ UDPゴシック" panose="020B0400000000000000" pitchFamily="50" charset="-128"/>
              </a:rPr>
              <a:t>誤差</a:t>
            </a:r>
            <a:endParaRPr lang="en-US" altLang="ja-JP" b="1" dirty="0">
              <a:solidFill>
                <a:schemeClr val="accent5">
                  <a:lumMod val="75000"/>
                </a:schemeClr>
              </a:solidFill>
              <a:latin typeface="BIZ UDPゴシック" panose="020B0400000000000000" pitchFamily="50" charset="-128"/>
              <a:ea typeface="BIZ UDPゴシック" panose="020B0400000000000000" pitchFamily="50" charset="-128"/>
            </a:endParaRPr>
          </a:p>
          <a:p>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特徴点の少ない面、類似した特徴によるマッチングの失敗</a:t>
            </a:r>
            <a:br>
              <a:rPr lang="en-US" altLang="ja-JP" dirty="0">
                <a:solidFill>
                  <a:srgbClr val="0070C0"/>
                </a:solidFill>
                <a:latin typeface="BIZ UDPゴシック" panose="020B0400000000000000" pitchFamily="50" charset="-128"/>
                <a:ea typeface="BIZ UDPゴシック" panose="020B0400000000000000" pitchFamily="50" charset="-128"/>
              </a:rPr>
            </a:b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a:t>
            </a:r>
            <a:r>
              <a:rPr lang="ja-JP" altLang="en-US" b="1" dirty="0">
                <a:solidFill>
                  <a:schemeClr val="accent5">
                    <a:lumMod val="75000"/>
                  </a:schemeClr>
                </a:solidFill>
                <a:latin typeface="BIZ UDPゴシック" panose="020B0400000000000000" pitchFamily="50" charset="-128"/>
                <a:ea typeface="BIZ UDPゴシック" panose="020B0400000000000000" pitchFamily="50" charset="-128"/>
              </a:rPr>
              <a:t>自己位置精度が不安定</a:t>
            </a:r>
            <a:endParaRPr lang="en-US" altLang="ja-JP" b="1" dirty="0">
              <a:solidFill>
                <a:schemeClr val="accent5">
                  <a:lumMod val="7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9">
            <a:extLst>
              <a:ext uri="{FF2B5EF4-FFF2-40B4-BE49-F238E27FC236}">
                <a16:creationId xmlns:a16="http://schemas.microsoft.com/office/drawing/2014/main" id="{1FBDBCCB-2B1A-259E-2F7F-95755CFA68FE}"/>
              </a:ext>
            </a:extLst>
          </p:cNvPr>
          <p:cNvSpPr txBox="1">
            <a:spLocks/>
          </p:cNvSpPr>
          <p:nvPr/>
        </p:nvSpPr>
        <p:spPr>
          <a:xfrm>
            <a:off x="539997" y="4863235"/>
            <a:ext cx="9754377" cy="512986"/>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rgbClr val="FF0000"/>
                </a:solidFill>
                <a:latin typeface="BIZ UDPゴシック" panose="020B0400000000000000" pitchFamily="50" charset="-128"/>
                <a:ea typeface="BIZ UDPゴシック" panose="020B0400000000000000" pitchFamily="50" charset="-128"/>
              </a:rPr>
              <a:t>センサ情報等を併用して</a:t>
            </a:r>
            <a:r>
              <a:rPr lang="ja-JP" altLang="en-US" dirty="0">
                <a:solidFill>
                  <a:schemeClr val="accent5">
                    <a:lumMod val="50000"/>
                  </a:schemeClr>
                </a:solidFill>
                <a:latin typeface="BIZ UDPゴシック" panose="020B0400000000000000" pitchFamily="50" charset="-128"/>
                <a:ea typeface="BIZ UDPゴシック" panose="020B0400000000000000" pitchFamily="50" charset="-128"/>
              </a:rPr>
              <a:t>、より安定した自己位置推定を実現</a:t>
            </a: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br>
              <a:rPr lang="en-US" altLang="ja-JP" dirty="0">
                <a:solidFill>
                  <a:schemeClr val="accent5">
                    <a:lumMod val="50000"/>
                  </a:schemeClr>
                </a:solidFill>
                <a:latin typeface="BIZ UDPゴシック" panose="020B0400000000000000" pitchFamily="50" charset="-128"/>
                <a:ea typeface="BIZ UDPゴシック" panose="020B0400000000000000" pitchFamily="50" charset="-128"/>
              </a:rPr>
            </a:br>
            <a:endParaRPr lang="ja-JP" altLang="en-US"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5" name="矢印: 右 4">
            <a:extLst>
              <a:ext uri="{FF2B5EF4-FFF2-40B4-BE49-F238E27FC236}">
                <a16:creationId xmlns:a16="http://schemas.microsoft.com/office/drawing/2014/main" id="{A083B9E0-34A9-0EE5-4E0B-5F6E04D0E931}"/>
              </a:ext>
            </a:extLst>
          </p:cNvPr>
          <p:cNvSpPr/>
          <p:nvPr/>
        </p:nvSpPr>
        <p:spPr>
          <a:xfrm rot="5400000">
            <a:off x="3119100" y="4172796"/>
            <a:ext cx="382622" cy="771728"/>
          </a:xfrm>
          <a:prstGeom prst="rightArrow">
            <a:avLst/>
          </a:prstGeom>
          <a:solidFill>
            <a:schemeClr val="accent5">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0F0450D-0ABC-C1EB-47EC-BA1093267B1A}"/>
              </a:ext>
            </a:extLst>
          </p:cNvPr>
          <p:cNvPicPr>
            <a:picLocks noChangeAspect="1"/>
          </p:cNvPicPr>
          <p:nvPr/>
        </p:nvPicPr>
        <p:blipFill>
          <a:blip r:embed="rId3"/>
          <a:stretch>
            <a:fillRect/>
          </a:stretch>
        </p:blipFill>
        <p:spPr>
          <a:xfrm>
            <a:off x="6350364" y="1702772"/>
            <a:ext cx="5092040" cy="2470484"/>
          </a:xfrm>
          <a:prstGeom prst="rect">
            <a:avLst/>
          </a:prstGeom>
        </p:spPr>
      </p:pic>
      <p:sp>
        <p:nvSpPr>
          <p:cNvPr id="9" name="テキスト ボックス 8">
            <a:extLst>
              <a:ext uri="{FF2B5EF4-FFF2-40B4-BE49-F238E27FC236}">
                <a16:creationId xmlns:a16="http://schemas.microsoft.com/office/drawing/2014/main" id="{49DB325A-3DF9-0444-8A78-A2440B6D4324}"/>
              </a:ext>
            </a:extLst>
          </p:cNvPr>
          <p:cNvSpPr txBox="1"/>
          <p:nvPr/>
        </p:nvSpPr>
        <p:spPr>
          <a:xfrm>
            <a:off x="7143340" y="4173256"/>
            <a:ext cx="3506088" cy="369332"/>
          </a:xfrm>
          <a:prstGeom prst="rect">
            <a:avLst/>
          </a:prstGeom>
          <a:noFill/>
        </p:spPr>
        <p:txBody>
          <a:bodyPr wrap="none" rtlCol="0">
            <a:spAutoFit/>
          </a:bodyPr>
          <a:lstStyle/>
          <a:p>
            <a:r>
              <a:rPr kumimoji="1" lang="en-US" altLang="ja-JP" dirty="0"/>
              <a:t>Fig15.</a:t>
            </a:r>
            <a:r>
              <a:rPr kumimoji="1" lang="ja-JP" altLang="en-US" dirty="0"/>
              <a:t> </a:t>
            </a:r>
            <a:r>
              <a:rPr kumimoji="1" lang="en-US" altLang="ja-JP" dirty="0"/>
              <a:t>AR</a:t>
            </a:r>
            <a:r>
              <a:rPr kumimoji="1" lang="ja-JP" altLang="en-US" dirty="0"/>
              <a:t>道案内システムの概要</a:t>
            </a:r>
          </a:p>
        </p:txBody>
      </p:sp>
      <p:sp>
        <p:nvSpPr>
          <p:cNvPr id="4" name="コンテンツ プレースホルダー 9">
            <a:extLst>
              <a:ext uri="{FF2B5EF4-FFF2-40B4-BE49-F238E27FC236}">
                <a16:creationId xmlns:a16="http://schemas.microsoft.com/office/drawing/2014/main" id="{041EE083-BF48-7808-5D03-FD25B2CBA818}"/>
              </a:ext>
            </a:extLst>
          </p:cNvPr>
          <p:cNvSpPr txBox="1">
            <a:spLocks/>
          </p:cNvSpPr>
          <p:nvPr/>
        </p:nvSpPr>
        <p:spPr>
          <a:xfrm>
            <a:off x="539997" y="5474946"/>
            <a:ext cx="10917583" cy="5103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u="sng" dirty="0">
                <a:solidFill>
                  <a:schemeClr val="accent2"/>
                </a:solidFill>
                <a:latin typeface="BIZ UDPゴシック" panose="020B0400000000000000" pitchFamily="50" charset="-128"/>
                <a:ea typeface="BIZ UDPゴシック" panose="020B0400000000000000" pitchFamily="50" charset="-128"/>
              </a:rPr>
              <a:t>ARKit</a:t>
            </a:r>
            <a:r>
              <a:rPr lang="en-US" altLang="ja-JP" sz="1800" u="sng" dirty="0">
                <a:solidFill>
                  <a:schemeClr val="accent2"/>
                </a:solidFill>
                <a:latin typeface="BIZ UDPゴシック" panose="020B0400000000000000" pitchFamily="50" charset="-128"/>
                <a:ea typeface="BIZ UDPゴシック" panose="020B0400000000000000" pitchFamily="50" charset="-128"/>
              </a:rPr>
              <a:t>[5]</a:t>
            </a:r>
            <a:r>
              <a:rPr lang="ja-JP" altLang="en-US" u="sng" dirty="0">
                <a:solidFill>
                  <a:schemeClr val="accent2"/>
                </a:solidFill>
                <a:latin typeface="BIZ UDPゴシック" panose="020B0400000000000000" pitchFamily="50" charset="-128"/>
                <a:ea typeface="BIZ UDPゴシック" panose="020B0400000000000000" pitchFamily="50" charset="-128"/>
              </a:rPr>
              <a:t>によって得られた</a:t>
            </a:r>
            <a:r>
              <a:rPr lang="en-US" altLang="ja-JP" u="sng" dirty="0">
                <a:solidFill>
                  <a:schemeClr val="accent2"/>
                </a:solidFill>
                <a:latin typeface="BIZ UDPゴシック" panose="020B0400000000000000" pitchFamily="50" charset="-128"/>
                <a:ea typeface="BIZ UDPゴシック" panose="020B0400000000000000" pitchFamily="50" charset="-128"/>
              </a:rPr>
              <a:t>VIO(</a:t>
            </a:r>
            <a:r>
              <a:rPr lang="ja-JP" altLang="en-US" u="sng" dirty="0">
                <a:solidFill>
                  <a:schemeClr val="accent2"/>
                </a:solidFill>
                <a:latin typeface="BIZ UDPゴシック" panose="020B0400000000000000" pitchFamily="50" charset="-128"/>
                <a:ea typeface="BIZ UDPゴシック" panose="020B0400000000000000" pitchFamily="50" charset="-128"/>
              </a:rPr>
              <a:t>慣性センサ＋特徴点追跡</a:t>
            </a:r>
            <a:r>
              <a:rPr lang="en-US" altLang="ja-JP" u="sng" dirty="0">
                <a:solidFill>
                  <a:schemeClr val="accent2"/>
                </a:solidFill>
                <a:latin typeface="BIZ UDPゴシック" panose="020B0400000000000000" pitchFamily="50" charset="-128"/>
                <a:ea typeface="BIZ UDPゴシック" panose="020B0400000000000000" pitchFamily="50" charset="-128"/>
              </a:rPr>
              <a:t>)</a:t>
            </a:r>
            <a:r>
              <a:rPr lang="ja-JP" altLang="en-US" u="sng" dirty="0">
                <a:solidFill>
                  <a:schemeClr val="accent2"/>
                </a:solidFill>
                <a:latin typeface="BIZ UDPゴシック" panose="020B0400000000000000" pitchFamily="50" charset="-128"/>
                <a:ea typeface="BIZ UDPゴシック" panose="020B0400000000000000" pitchFamily="50" charset="-128"/>
              </a:rPr>
              <a:t>を利用</a:t>
            </a:r>
            <a:endParaRPr lang="en-US" altLang="ja-JP" u="sng" dirty="0">
              <a:solidFill>
                <a:schemeClr val="accent2"/>
              </a:solidFill>
              <a:latin typeface="BIZ UDPゴシック" panose="020B0400000000000000" pitchFamily="50" charset="-128"/>
              <a:ea typeface="BIZ UDPゴシック" panose="020B0400000000000000" pitchFamily="50" charset="-128"/>
            </a:endParaRPr>
          </a:p>
        </p:txBody>
      </p:sp>
      <p:sp>
        <p:nvSpPr>
          <p:cNvPr id="11" name="コンテンツ プレースホルダー 9">
            <a:extLst>
              <a:ext uri="{FF2B5EF4-FFF2-40B4-BE49-F238E27FC236}">
                <a16:creationId xmlns:a16="http://schemas.microsoft.com/office/drawing/2014/main" id="{9E87AB8D-144F-DAED-C54C-7DA89C9B5788}"/>
              </a:ext>
            </a:extLst>
          </p:cNvPr>
          <p:cNvSpPr txBox="1">
            <a:spLocks/>
          </p:cNvSpPr>
          <p:nvPr/>
        </p:nvSpPr>
        <p:spPr>
          <a:xfrm>
            <a:off x="539997" y="1080000"/>
            <a:ext cx="6754826" cy="5056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u="sng" dirty="0">
                <a:solidFill>
                  <a:schemeClr val="accent5">
                    <a:lumMod val="50000"/>
                  </a:schemeClr>
                </a:solidFill>
                <a:latin typeface="BIZ UDPゴシック" panose="020B0400000000000000" pitchFamily="50" charset="-128"/>
                <a:ea typeface="BIZ UDPゴシック" panose="020B0400000000000000" pitchFamily="50" charset="-128"/>
              </a:rPr>
              <a:t>簡易モデルを用いた自己位置推定の課題</a:t>
            </a:r>
            <a:endParaRPr lang="en-US" altLang="ja-JP" u="sng" dirty="0">
              <a:solidFill>
                <a:schemeClr val="accent5">
                  <a:lumMod val="50000"/>
                </a:schemeClr>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33746AC2-A7D2-47AE-B1F1-733274FADE1B}"/>
              </a:ext>
            </a:extLst>
          </p:cNvPr>
          <p:cNvSpPr txBox="1"/>
          <p:nvPr/>
        </p:nvSpPr>
        <p:spPr>
          <a:xfrm>
            <a:off x="524821" y="6033184"/>
            <a:ext cx="9803209" cy="246221"/>
          </a:xfrm>
          <a:prstGeom prst="rect">
            <a:avLst/>
          </a:prstGeom>
          <a:noFill/>
        </p:spPr>
        <p:txBody>
          <a:bodyPr wrap="square" rtlCol="0">
            <a:spAutoFit/>
          </a:bodyPr>
          <a:lstStyle/>
          <a:p>
            <a:r>
              <a:rPr lang="en-US" altLang="ja-JP" sz="1000" dirty="0">
                <a:solidFill>
                  <a:schemeClr val="accent5">
                    <a:lumMod val="50000"/>
                  </a:schemeClr>
                </a:solidFill>
                <a:latin typeface="BIZ UDPゴシック" panose="020B0400000000000000" pitchFamily="50" charset="-128"/>
                <a:ea typeface="BIZ UDPゴシック" panose="020B0400000000000000" pitchFamily="50" charset="-128"/>
              </a:rPr>
              <a:t>[5]Apple developer “Understanding World Tracking” https://developer.apple.com/documentation/arkit/understanding-world-tracking </a:t>
            </a:r>
            <a:endParaRPr kumimoji="1" lang="ja-JP" altLang="en-US" sz="1000" dirty="0"/>
          </a:p>
        </p:txBody>
      </p:sp>
    </p:spTree>
    <p:extLst>
      <p:ext uri="{BB962C8B-B14F-4D97-AF65-F5344CB8AC3E}">
        <p14:creationId xmlns:p14="http://schemas.microsoft.com/office/powerpoint/2010/main" val="36928108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t_sinple.potx" id="{9010E1B7-8F67-4F3F-AF4A-8BE6FF6BB957}" vid="{40E6DE0F-44F6-4B94-9B26-C8D57CFD917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tut_sinple</Template>
  <TotalTime>3470</TotalTime>
  <Words>1310</Words>
  <Application>Microsoft Office PowerPoint</Application>
  <PresentationFormat>ワイド画面</PresentationFormat>
  <Paragraphs>152</Paragraphs>
  <Slides>15</Slides>
  <Notes>3</Notes>
  <HiddenSlides>4</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BIZ UDPゴシック</vt:lpstr>
      <vt:lpstr>游ゴシック</vt:lpstr>
      <vt:lpstr>游ゴシック Light</vt:lpstr>
      <vt:lpstr>Arial</vt:lpstr>
      <vt:lpstr>Office テーマ</vt:lpstr>
      <vt:lpstr>ワイヤーフレームと全方位画像による 簡易モデルを用いた屋内環境での自己位置推定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質問</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マスクをした顔画像からの安定したカメラ姿勢推定とマスクなし顔画像の再現</dc:title>
  <dc:creator>田川 幸汰</dc:creator>
  <cp:lastModifiedBy>田川 幸汰</cp:lastModifiedBy>
  <cp:revision>37</cp:revision>
  <dcterms:created xsi:type="dcterms:W3CDTF">2023-12-10T11:01:49Z</dcterms:created>
  <dcterms:modified xsi:type="dcterms:W3CDTF">2026-02-06T14:40:30Z</dcterms:modified>
</cp:coreProperties>
</file>